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7"/>
  </p:notesMasterIdLst>
  <p:sldIdLst>
    <p:sldId id="256" r:id="rId3"/>
    <p:sldId id="257" r:id="rId4"/>
    <p:sldId id="259" r:id="rId5"/>
    <p:sldId id="274" r:id="rId6"/>
    <p:sldId id="260" r:id="rId7"/>
    <p:sldId id="261" r:id="rId8"/>
    <p:sldId id="262" r:id="rId9"/>
    <p:sldId id="263" r:id="rId10"/>
    <p:sldId id="265" r:id="rId11"/>
    <p:sldId id="273" r:id="rId12"/>
    <p:sldId id="264" r:id="rId13"/>
    <p:sldId id="275" r:id="rId14"/>
    <p:sldId id="266" r:id="rId15"/>
    <p:sldId id="272" r:id="rId1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23"/>
    <p:restoredTop sz="94719"/>
  </p:normalViewPr>
  <p:slideViewPr>
    <p:cSldViewPr snapToGrid="0">
      <p:cViewPr varScale="1">
        <p:scale>
          <a:sx n="144" d="100"/>
          <a:sy n="144" d="100"/>
        </p:scale>
        <p:origin x="10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fr-FR"/>
  <c:roundedCorners val="0"/>
  <c:style val="2"/>
  <c:chart>
    <c:autoTitleDeleted val="1"/>
    <c:view3D>
      <c:rotX val="30"/>
      <c:rotY val="0"/>
      <c:rAngAx val="0"/>
    </c:view3D>
    <c:floor>
      <c:thickness val="0"/>
      <c:spPr>
        <a:solidFill>
          <a:srgbClr val="D9D9D9"/>
        </a:solidFill>
        <a:ln w="0">
          <a:noFill/>
        </a:ln>
      </c:spPr>
    </c:floor>
    <c:sideWall>
      <c:thickness val="0"/>
      <c:spPr>
        <a:solidFill>
          <a:srgbClr val="D9D9D9"/>
        </a:solidFill>
        <a:ln w="0">
          <a:noFill/>
        </a:ln>
      </c:spPr>
    </c:sideWall>
    <c:backWall>
      <c:thickness val="0"/>
      <c:spPr>
        <a:solidFill>
          <a:srgbClr val="D9D9D9"/>
        </a:solidFill>
        <a:ln w="0">
          <a:noFill/>
        </a:ln>
      </c:spPr>
    </c:backWall>
    <c:plotArea>
      <c:layout>
        <c:manualLayout>
          <c:layoutTarget val="inner"/>
          <c:xMode val="edge"/>
          <c:yMode val="edge"/>
          <c:x val="7.0312707622801965E-2"/>
          <c:y val="0.12344085664296946"/>
          <c:w val="0.84062393881678998"/>
          <c:h val="0.82343476623923106"/>
        </c:manualLayout>
      </c:layout>
      <c:pie3D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Ventas</c:v>
                </c:pt>
              </c:strCache>
            </c:strRef>
          </c:tx>
          <c:spPr>
            <a:solidFill>
              <a:srgbClr val="3E8853"/>
            </a:solidFill>
            <a:ln w="0">
              <a:noFill/>
            </a:ln>
          </c:spPr>
          <c:dPt>
            <c:idx val="0"/>
            <c:bubble3D val="0"/>
            <c:spPr>
              <a:solidFill>
                <a:srgbClr val="B2C5B6"/>
              </a:solidFill>
              <a:ln w="2556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1-E0D9-48AE-A8F9-F5C334709AC1}"/>
              </c:ext>
            </c:extLst>
          </c:dPt>
          <c:dPt>
            <c:idx val="1"/>
            <c:bubble3D val="0"/>
            <c:spPr>
              <a:solidFill>
                <a:srgbClr val="76A080"/>
              </a:solidFill>
              <a:ln w="2556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3-E0D9-48AE-A8F9-F5C334709AC1}"/>
              </c:ext>
            </c:extLst>
          </c:dPt>
          <c:dPt>
            <c:idx val="2"/>
            <c:bubble3D val="0"/>
            <c:spPr>
              <a:solidFill>
                <a:srgbClr val="3A7F4D"/>
              </a:solidFill>
              <a:ln w="2556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5-E0D9-48AE-A8F9-F5C334709AC1}"/>
              </c:ext>
            </c:extLst>
          </c:dPt>
          <c:dPt>
            <c:idx val="3"/>
            <c:bubble3D val="0"/>
            <c:spPr>
              <a:solidFill>
                <a:srgbClr val="306B41"/>
              </a:solidFill>
              <a:ln w="2556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7-E0D9-48AE-A8F9-F5C334709AC1}"/>
              </c:ext>
            </c:extLst>
          </c:dPt>
          <c:dLbls>
            <c:dLbl>
              <c:idx val="0"/>
              <c:layout>
                <c:manualLayout>
                  <c:x val="-0.27415326807517987"/>
                  <c:y val="-0.174574409969068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0D9-48AE-A8F9-F5C334709AC1}"/>
                </c:ext>
              </c:extLst>
            </c:dLbl>
            <c:dLbl>
              <c:idx val="1"/>
              <c:layout>
                <c:manualLayout>
                  <c:x val="0.16943337122833957"/>
                  <c:y val="-0.1454294288308639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0D9-48AE-A8F9-F5C334709AC1}"/>
                </c:ext>
              </c:extLst>
            </c:dLbl>
            <c:dLbl>
              <c:idx val="2"/>
              <c:layout>
                <c:manualLayout>
                  <c:x val="0.13492701520229536"/>
                  <c:y val="0.1169730324304771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0D9-48AE-A8F9-F5C334709AC1}"/>
                </c:ext>
              </c:extLst>
            </c:dLbl>
            <c:dLbl>
              <c:idx val="3"/>
              <c:layout>
                <c:manualLayout>
                  <c:x val="3.2304262449985917E-2"/>
                  <c:y val="0.1269387785233908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0D9-48AE-A8F9-F5C334709AC1}"/>
                </c:ext>
              </c:extLst>
            </c:dLbl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4"/>
                <c:pt idx="0">
                  <c:v>Charnière TL</c:v>
                </c:pt>
                <c:pt idx="1">
                  <c:v>DDIM L4-L5 ou L5-S1</c:v>
                </c:pt>
                <c:pt idx="2">
                  <c:v>DDIM C2-C3</c:v>
                </c:pt>
                <c:pt idx="3">
                  <c:v>Charnière MT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60</c:v>
                </c:pt>
                <c:pt idx="1">
                  <c:v>25</c:v>
                </c:pt>
                <c:pt idx="2">
                  <c:v>10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0D9-48AE-A8F9-F5C334709A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1"/>
  </c:chart>
  <c:spPr>
    <a:noFill/>
    <a:ln w="0">
      <a:noFill/>
    </a:ln>
  </c:spPr>
  <c:userShapes r:id="rId1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E93DD8-360A-41AF-86DC-EB780ABCB13C}" type="doc">
      <dgm:prSet loTypeId="urn:microsoft.com/office/officeart/2005/8/layout/h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367EB32D-2204-4E04-94ED-652B900EAE53}">
      <dgm:prSet phldrT="[Texto]"/>
      <dgm:spPr/>
      <dgm:t>
        <a:bodyPr/>
        <a:lstStyle/>
        <a:p>
          <a:r>
            <a:rPr lang="es-ES" b="1"/>
            <a:t>PREMIÈRE SAISON</a:t>
          </a:r>
          <a:endParaRPr lang="es-ES" b="1" dirty="0"/>
        </a:p>
      </dgm:t>
    </dgm:pt>
    <dgm:pt modelId="{E539E558-D59D-4245-9EE6-7C27886CBB14}" type="parTrans" cxnId="{676D3A98-F60E-42E8-A0FD-43BEBA53D73C}">
      <dgm:prSet/>
      <dgm:spPr/>
      <dgm:t>
        <a:bodyPr/>
        <a:lstStyle/>
        <a:p>
          <a:endParaRPr lang="es-ES"/>
        </a:p>
      </dgm:t>
    </dgm:pt>
    <dgm:pt modelId="{9B5B5157-9ECE-4749-B02B-F915D3644340}" type="sibTrans" cxnId="{676D3A98-F60E-42E8-A0FD-43BEBA53D73C}">
      <dgm:prSet/>
      <dgm:spPr/>
      <dgm:t>
        <a:bodyPr/>
        <a:lstStyle/>
        <a:p>
          <a:endParaRPr lang="es-ES"/>
        </a:p>
      </dgm:t>
    </dgm:pt>
    <dgm:pt modelId="{196641AB-DC3F-4171-921F-8AA87B25D8AE}">
      <dgm:prSet phldrT="[Texto]"/>
      <dgm:spPr/>
      <dgm:t>
        <a:bodyPr/>
        <a:lstStyle/>
        <a:p>
          <a:r>
            <a:rPr lang="es-ES" b="0" strike="noStrike" spc="-1">
              <a:latin typeface="Tw Cen MT"/>
            </a:rPr>
            <a:t>On a commencé avec un traitement des joueurs qui souffraient de douleur. </a:t>
          </a:r>
          <a:endParaRPr lang="es-ES" dirty="0"/>
        </a:p>
      </dgm:t>
    </dgm:pt>
    <dgm:pt modelId="{3456F127-E383-4A03-B0A5-F0516F8040F2}" type="parTrans" cxnId="{426654CD-E33D-4B22-BDEE-61127EAF376A}">
      <dgm:prSet/>
      <dgm:spPr/>
      <dgm:t>
        <a:bodyPr/>
        <a:lstStyle/>
        <a:p>
          <a:endParaRPr lang="es-ES"/>
        </a:p>
      </dgm:t>
    </dgm:pt>
    <dgm:pt modelId="{0C77179F-AE93-47EE-A617-504A6DBBEC39}" type="sibTrans" cxnId="{426654CD-E33D-4B22-BDEE-61127EAF376A}">
      <dgm:prSet/>
      <dgm:spPr/>
      <dgm:t>
        <a:bodyPr/>
        <a:lstStyle/>
        <a:p>
          <a:endParaRPr lang="es-ES"/>
        </a:p>
      </dgm:t>
    </dgm:pt>
    <dgm:pt modelId="{30B1B77F-34ED-4E9E-A9C4-D1CF7389C615}">
      <dgm:prSet phldrT="[Texto]"/>
      <dgm:spPr/>
      <dgm:t>
        <a:bodyPr/>
        <a:lstStyle/>
        <a:p>
          <a:r>
            <a:rPr lang="es-ES" b="1" dirty="0"/>
            <a:t>DEUXIÈME</a:t>
          </a:r>
          <a:r>
            <a:rPr lang="es-ES" dirty="0"/>
            <a:t> </a:t>
          </a:r>
          <a:r>
            <a:rPr lang="es-ES" b="1" dirty="0"/>
            <a:t>SAISON</a:t>
          </a:r>
        </a:p>
      </dgm:t>
    </dgm:pt>
    <dgm:pt modelId="{AB84E36A-F601-43FE-94AF-DDFBF92C7978}" type="parTrans" cxnId="{46FCE806-435E-4839-9E9F-28F67944EC07}">
      <dgm:prSet/>
      <dgm:spPr/>
      <dgm:t>
        <a:bodyPr/>
        <a:lstStyle/>
        <a:p>
          <a:endParaRPr lang="es-ES"/>
        </a:p>
      </dgm:t>
    </dgm:pt>
    <dgm:pt modelId="{0ECDC03B-F8CF-45F7-8068-09B736BDF004}" type="sibTrans" cxnId="{46FCE806-435E-4839-9E9F-28F67944EC07}">
      <dgm:prSet/>
      <dgm:spPr/>
      <dgm:t>
        <a:bodyPr/>
        <a:lstStyle/>
        <a:p>
          <a:endParaRPr lang="es-ES"/>
        </a:p>
      </dgm:t>
    </dgm:pt>
    <dgm:pt modelId="{7CB49110-0B57-43A5-BD8E-DB8540DDB7CC}">
      <dgm:prSet phldrT="[Texto]"/>
      <dgm:spPr/>
      <dgm:t>
        <a:bodyPr/>
        <a:lstStyle/>
        <a:p>
          <a:r>
            <a:rPr lang="es-ES" b="0" strike="noStrike" spc="-1">
              <a:latin typeface="Tw Cen MT"/>
            </a:rPr>
            <a:t>On a préparé une évaluation fonctionnelle du rachis dans l’examen médicale sportif pré-saison.</a:t>
          </a:r>
          <a:endParaRPr lang="es-ES" dirty="0"/>
        </a:p>
      </dgm:t>
    </dgm:pt>
    <dgm:pt modelId="{DE973C96-8FC6-45D9-BCAF-3064F3AA463F}" type="parTrans" cxnId="{D73C36E2-0D23-4994-B165-AE4B869313DE}">
      <dgm:prSet/>
      <dgm:spPr/>
      <dgm:t>
        <a:bodyPr/>
        <a:lstStyle/>
        <a:p>
          <a:endParaRPr lang="es-ES"/>
        </a:p>
      </dgm:t>
    </dgm:pt>
    <dgm:pt modelId="{7DB9EA63-F783-4A20-9BB0-6D110DD1C9F5}" type="sibTrans" cxnId="{D73C36E2-0D23-4994-B165-AE4B869313DE}">
      <dgm:prSet/>
      <dgm:spPr/>
      <dgm:t>
        <a:bodyPr/>
        <a:lstStyle/>
        <a:p>
          <a:endParaRPr lang="es-ES"/>
        </a:p>
      </dgm:t>
    </dgm:pt>
    <dgm:pt modelId="{32CEAFF5-A7E2-4248-8110-828FC146D918}">
      <dgm:prSet phldrT="[Texto]"/>
      <dgm:spPr/>
      <dgm:t>
        <a:bodyPr/>
        <a:lstStyle/>
        <a:p>
          <a:r>
            <a:rPr lang="es-ES" b="1"/>
            <a:t>TROISIÈME SAISON</a:t>
          </a:r>
          <a:endParaRPr lang="es-ES" b="1" dirty="0"/>
        </a:p>
      </dgm:t>
    </dgm:pt>
    <dgm:pt modelId="{6C3EB7B2-9A60-4C60-93E6-2A676D6D5F09}" type="parTrans" cxnId="{0D00DA4D-51FE-45CF-A95E-A121736D1FB5}">
      <dgm:prSet/>
      <dgm:spPr/>
      <dgm:t>
        <a:bodyPr/>
        <a:lstStyle/>
        <a:p>
          <a:endParaRPr lang="es-ES"/>
        </a:p>
      </dgm:t>
    </dgm:pt>
    <dgm:pt modelId="{C0B49675-29DD-402A-A5AB-03F3F64FB68B}" type="sibTrans" cxnId="{0D00DA4D-51FE-45CF-A95E-A121736D1FB5}">
      <dgm:prSet/>
      <dgm:spPr/>
      <dgm:t>
        <a:bodyPr/>
        <a:lstStyle/>
        <a:p>
          <a:endParaRPr lang="es-ES"/>
        </a:p>
      </dgm:t>
    </dgm:pt>
    <dgm:pt modelId="{94BE5E32-B489-42D3-9E9D-BCA6FA6AD828}">
      <dgm:prSet phldrT="[Texto]"/>
      <dgm:spPr/>
      <dgm:t>
        <a:bodyPr/>
        <a:lstStyle/>
        <a:p>
          <a:r>
            <a:rPr lang="es-ES" b="0" strike="noStrike" spc="-1" dirty="0" err="1">
              <a:latin typeface="Tw Cen MT"/>
            </a:rPr>
            <a:t>On</a:t>
          </a:r>
          <a:r>
            <a:rPr lang="es-ES" b="0" strike="noStrike" spc="-1" dirty="0">
              <a:latin typeface="Tw Cen MT"/>
            </a:rPr>
            <a:t> a continué le </a:t>
          </a:r>
          <a:r>
            <a:rPr lang="es-ES" b="0" strike="noStrike" spc="-1" dirty="0" err="1">
              <a:latin typeface="Tw Cen MT"/>
            </a:rPr>
            <a:t>travail</a:t>
          </a:r>
          <a:r>
            <a:rPr lang="es-ES" b="0" strike="noStrike" spc="-1" dirty="0">
              <a:latin typeface="Tw Cen MT"/>
            </a:rPr>
            <a:t> et </a:t>
          </a:r>
          <a:r>
            <a:rPr lang="es-ES" b="0" strike="noStrike" spc="-1" dirty="0" err="1">
              <a:latin typeface="Tw Cen MT"/>
            </a:rPr>
            <a:t>on</a:t>
          </a:r>
          <a:r>
            <a:rPr lang="es-ES" b="0" strike="noStrike" spc="-1" dirty="0">
              <a:latin typeface="Tw Cen MT"/>
            </a:rPr>
            <a:t> </a:t>
          </a:r>
          <a:r>
            <a:rPr lang="es-ES" b="0" strike="noStrike" spc="-1" dirty="0" err="1">
              <a:latin typeface="Tw Cen MT"/>
            </a:rPr>
            <a:t>est</a:t>
          </a:r>
          <a:r>
            <a:rPr lang="es-ES" b="0" strike="noStrike" spc="-1" dirty="0">
              <a:latin typeface="Tw Cen MT"/>
            </a:rPr>
            <a:t> </a:t>
          </a:r>
          <a:r>
            <a:rPr lang="es-ES" b="0" strike="noStrike" spc="-1" dirty="0" err="1">
              <a:latin typeface="Tw Cen MT"/>
            </a:rPr>
            <a:t>arrivés</a:t>
          </a:r>
          <a:r>
            <a:rPr lang="es-ES" b="0" strike="noStrike" spc="-1" dirty="0">
              <a:latin typeface="Tw Cen MT"/>
            </a:rPr>
            <a:t> a </a:t>
          </a:r>
          <a:r>
            <a:rPr lang="es-ES" b="0" strike="noStrike" spc="-1" dirty="0" err="1">
              <a:latin typeface="Tw Cen MT"/>
            </a:rPr>
            <a:t>descendre</a:t>
          </a:r>
          <a:r>
            <a:rPr lang="es-ES" b="0" strike="noStrike" spc="-1" dirty="0">
              <a:latin typeface="Tw Cen MT"/>
            </a:rPr>
            <a:t> à 350 </a:t>
          </a:r>
          <a:r>
            <a:rPr lang="es-ES" b="0" strike="noStrike" spc="-1" dirty="0" err="1">
              <a:latin typeface="Tw Cen MT"/>
            </a:rPr>
            <a:t>jours</a:t>
          </a:r>
          <a:r>
            <a:rPr lang="es-ES" b="0" strike="noStrike" spc="-1" dirty="0">
              <a:latin typeface="Tw Cen MT"/>
            </a:rPr>
            <a:t> </a:t>
          </a:r>
          <a:r>
            <a:rPr lang="es-ES" b="0" strike="noStrike" spc="-1" dirty="0" err="1">
              <a:latin typeface="Tw Cen MT"/>
            </a:rPr>
            <a:t>d’arrêt</a:t>
          </a:r>
          <a:r>
            <a:rPr lang="es-ES" b="0" strike="noStrike" spc="-1" dirty="0">
              <a:latin typeface="Tw Cen MT"/>
            </a:rPr>
            <a:t> </a:t>
          </a:r>
          <a:r>
            <a:rPr lang="es-ES" b="0" strike="noStrike" spc="-1" dirty="0" err="1">
              <a:latin typeface="Tw Cen MT"/>
            </a:rPr>
            <a:t>maladie</a:t>
          </a:r>
          <a:r>
            <a:rPr lang="es-ES" b="0" strike="noStrike" spc="-1" dirty="0">
              <a:latin typeface="Tw Cen MT"/>
            </a:rPr>
            <a:t> </a:t>
          </a:r>
          <a:r>
            <a:rPr lang="es-ES" b="0" strike="noStrike" spc="-1" dirty="0" err="1">
              <a:latin typeface="Tw Cen MT"/>
            </a:rPr>
            <a:t>avec</a:t>
          </a:r>
          <a:r>
            <a:rPr lang="es-ES" b="0" strike="noStrike" spc="-1" dirty="0">
              <a:latin typeface="Tw Cen MT"/>
            </a:rPr>
            <a:t> 110 </a:t>
          </a:r>
          <a:r>
            <a:rPr lang="es-ES" b="0" strike="noStrike" spc="-1" dirty="0" err="1">
              <a:latin typeface="Tw Cen MT"/>
            </a:rPr>
            <a:t>manipulations</a:t>
          </a:r>
          <a:endParaRPr lang="es-ES" dirty="0"/>
        </a:p>
      </dgm:t>
    </dgm:pt>
    <dgm:pt modelId="{955100EA-5B45-4B97-8BBB-F61EF1AA1986}" type="parTrans" cxnId="{254B6485-4A04-4AEB-8D74-8A4CC4E5D13A}">
      <dgm:prSet/>
      <dgm:spPr/>
      <dgm:t>
        <a:bodyPr/>
        <a:lstStyle/>
        <a:p>
          <a:endParaRPr lang="es-ES"/>
        </a:p>
      </dgm:t>
    </dgm:pt>
    <dgm:pt modelId="{21D1E7E9-0772-4FFE-A7D4-CB84EC616EBF}" type="sibTrans" cxnId="{254B6485-4A04-4AEB-8D74-8A4CC4E5D13A}">
      <dgm:prSet/>
      <dgm:spPr/>
      <dgm:t>
        <a:bodyPr/>
        <a:lstStyle/>
        <a:p>
          <a:endParaRPr lang="es-ES"/>
        </a:p>
      </dgm:t>
    </dgm:pt>
    <dgm:pt modelId="{3457C39C-DA17-473F-959C-F9CD468C5B8E}">
      <dgm:prSet/>
      <dgm:spPr/>
      <dgm:t>
        <a:bodyPr/>
        <a:lstStyle/>
        <a:p>
          <a:r>
            <a:rPr lang="es-ES" b="0" strike="noStrike" spc="-1">
              <a:latin typeface="Tw Cen MT"/>
            </a:rPr>
            <a:t>On a fait presque 100 manipulations</a:t>
          </a:r>
          <a:endParaRPr lang="es-ES" b="0" strike="noStrike" spc="-1" dirty="0">
            <a:latin typeface="Arial"/>
          </a:endParaRPr>
        </a:p>
      </dgm:t>
    </dgm:pt>
    <dgm:pt modelId="{30447BE4-6182-4A70-BB51-7D5A6B11A068}" type="parTrans" cxnId="{981FE7E8-720B-4AE8-B6D0-A7F99B6ED5FB}">
      <dgm:prSet/>
      <dgm:spPr/>
      <dgm:t>
        <a:bodyPr/>
        <a:lstStyle/>
        <a:p>
          <a:endParaRPr lang="es-ES"/>
        </a:p>
      </dgm:t>
    </dgm:pt>
    <dgm:pt modelId="{B3FF09C2-EAE3-404D-979E-3196242B3815}" type="sibTrans" cxnId="{981FE7E8-720B-4AE8-B6D0-A7F99B6ED5FB}">
      <dgm:prSet/>
      <dgm:spPr/>
      <dgm:t>
        <a:bodyPr/>
        <a:lstStyle/>
        <a:p>
          <a:endParaRPr lang="es-ES"/>
        </a:p>
      </dgm:t>
    </dgm:pt>
    <dgm:pt modelId="{3E581BD1-F839-4B5B-A4C6-5F9436868557}">
      <dgm:prSet/>
      <dgm:spPr/>
      <dgm:t>
        <a:bodyPr/>
        <a:lstStyle/>
        <a:p>
          <a:r>
            <a:rPr lang="es-ES" b="0" strike="noStrike" spc="-1">
              <a:latin typeface="Tw Cen MT"/>
            </a:rPr>
            <a:t>Nous avons eu 107 jours de moins d’arrêt maladie par cervicalgie et lombalgie par rapport à la saison précedente</a:t>
          </a:r>
          <a:endParaRPr lang="es-ES" b="0" strike="noStrike" spc="-1" dirty="0">
            <a:latin typeface="Arial"/>
          </a:endParaRPr>
        </a:p>
      </dgm:t>
    </dgm:pt>
    <dgm:pt modelId="{E26365B7-BBDE-4F3F-867B-309730071BE1}" type="parTrans" cxnId="{66CC7BA7-F37E-49C0-8ACF-6FC7BCEE9C23}">
      <dgm:prSet/>
      <dgm:spPr/>
      <dgm:t>
        <a:bodyPr/>
        <a:lstStyle/>
        <a:p>
          <a:endParaRPr lang="es-ES"/>
        </a:p>
      </dgm:t>
    </dgm:pt>
    <dgm:pt modelId="{BEAE5EB1-16FC-43FF-850E-AC86DD3E5F1B}" type="sibTrans" cxnId="{66CC7BA7-F37E-49C0-8ACF-6FC7BCEE9C23}">
      <dgm:prSet/>
      <dgm:spPr/>
      <dgm:t>
        <a:bodyPr/>
        <a:lstStyle/>
        <a:p>
          <a:endParaRPr lang="es-ES"/>
        </a:p>
      </dgm:t>
    </dgm:pt>
    <dgm:pt modelId="{2C7FE491-65B7-4C3F-A254-B06E9D91A4DD}">
      <dgm:prSet/>
      <dgm:spPr/>
      <dgm:t>
        <a:bodyPr/>
        <a:lstStyle/>
        <a:p>
          <a:r>
            <a:rPr lang="es-ES" b="0" strike="noStrike" spc="-1">
              <a:latin typeface="Tw Cen MT"/>
            </a:rPr>
            <a:t>On a traité les dysfonctions et on a travaillé pour le réequilibre musculaire du core </a:t>
          </a:r>
          <a:endParaRPr lang="es-ES" b="0" strike="noStrike" spc="-1" dirty="0">
            <a:latin typeface="Arial"/>
          </a:endParaRPr>
        </a:p>
      </dgm:t>
    </dgm:pt>
    <dgm:pt modelId="{F9606B63-07EA-4C45-9EF6-EF62E9CFCBB3}" type="parTrans" cxnId="{66E917F2-53F4-416B-8FC1-6EBA203AC21F}">
      <dgm:prSet/>
      <dgm:spPr/>
      <dgm:t>
        <a:bodyPr/>
        <a:lstStyle/>
        <a:p>
          <a:endParaRPr lang="es-ES"/>
        </a:p>
      </dgm:t>
    </dgm:pt>
    <dgm:pt modelId="{11FBA3D8-5F00-4839-A084-E56D402B3532}" type="sibTrans" cxnId="{66E917F2-53F4-416B-8FC1-6EBA203AC21F}">
      <dgm:prSet/>
      <dgm:spPr/>
      <dgm:t>
        <a:bodyPr/>
        <a:lstStyle/>
        <a:p>
          <a:endParaRPr lang="es-ES"/>
        </a:p>
      </dgm:t>
    </dgm:pt>
    <dgm:pt modelId="{FBF59343-6B08-4C7B-A539-E61732B2FFF2}">
      <dgm:prSet/>
      <dgm:spPr/>
      <dgm:t>
        <a:bodyPr/>
        <a:lstStyle/>
        <a:p>
          <a:r>
            <a:rPr lang="es-ES" b="0" strike="noStrike" spc="-1">
              <a:latin typeface="Tw Cen MT"/>
            </a:rPr>
            <a:t>On a fait 120 manipulations et on a eu 220 jours moins d’arrêt maladie sur la base (saison 0)</a:t>
          </a:r>
          <a:endParaRPr lang="es-ES" b="0" strike="noStrike" spc="-1" dirty="0">
            <a:latin typeface="Arial"/>
          </a:endParaRPr>
        </a:p>
      </dgm:t>
    </dgm:pt>
    <dgm:pt modelId="{D9BEF1BF-A416-4FD3-9839-026F258EB536}" type="parTrans" cxnId="{0D84B229-42B4-4245-B39E-8504E7030272}">
      <dgm:prSet/>
      <dgm:spPr/>
      <dgm:t>
        <a:bodyPr/>
        <a:lstStyle/>
        <a:p>
          <a:endParaRPr lang="es-ES"/>
        </a:p>
      </dgm:t>
    </dgm:pt>
    <dgm:pt modelId="{CA72B1FB-97A9-4AA6-B807-55EDF723E78C}" type="sibTrans" cxnId="{0D84B229-42B4-4245-B39E-8504E7030272}">
      <dgm:prSet/>
      <dgm:spPr/>
      <dgm:t>
        <a:bodyPr/>
        <a:lstStyle/>
        <a:p>
          <a:endParaRPr lang="es-ES"/>
        </a:p>
      </dgm:t>
    </dgm:pt>
    <dgm:pt modelId="{C70383A9-8DEF-48DC-B012-690B303F5058}" type="pres">
      <dgm:prSet presAssocID="{EBE93DD8-360A-41AF-86DC-EB780ABCB13C}" presName="linearFlow" presStyleCnt="0">
        <dgm:presLayoutVars>
          <dgm:dir/>
          <dgm:animLvl val="lvl"/>
          <dgm:resizeHandles/>
        </dgm:presLayoutVars>
      </dgm:prSet>
      <dgm:spPr/>
    </dgm:pt>
    <dgm:pt modelId="{76600BBF-9775-4592-AA97-4B1836B1BE07}" type="pres">
      <dgm:prSet presAssocID="{367EB32D-2204-4E04-94ED-652B900EAE53}" presName="compositeNode" presStyleCnt="0">
        <dgm:presLayoutVars>
          <dgm:bulletEnabled val="1"/>
        </dgm:presLayoutVars>
      </dgm:prSet>
      <dgm:spPr/>
    </dgm:pt>
    <dgm:pt modelId="{9389FA39-1356-47F8-8657-E6786B702456}" type="pres">
      <dgm:prSet presAssocID="{367EB32D-2204-4E04-94ED-652B900EAE53}" presName="imag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3B6BDC5D-E1E9-406B-AD32-C0CC7952919C}" type="pres">
      <dgm:prSet presAssocID="{367EB32D-2204-4E04-94ED-652B900EAE53}" presName="childNode" presStyleLbl="node1" presStyleIdx="0" presStyleCnt="3">
        <dgm:presLayoutVars>
          <dgm:bulletEnabled val="1"/>
        </dgm:presLayoutVars>
      </dgm:prSet>
      <dgm:spPr/>
    </dgm:pt>
    <dgm:pt modelId="{7488EF54-C265-4399-B88A-C05E3F079650}" type="pres">
      <dgm:prSet presAssocID="{367EB32D-2204-4E04-94ED-652B900EAE53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F8113FA8-B515-4A8D-B96E-9F72324B1B84}" type="pres">
      <dgm:prSet presAssocID="{9B5B5157-9ECE-4749-B02B-F915D3644340}" presName="sibTrans" presStyleCnt="0"/>
      <dgm:spPr/>
    </dgm:pt>
    <dgm:pt modelId="{21DBFC0B-D2A8-444A-B927-8B56FF744668}" type="pres">
      <dgm:prSet presAssocID="{30B1B77F-34ED-4E9E-A9C4-D1CF7389C615}" presName="compositeNode" presStyleCnt="0">
        <dgm:presLayoutVars>
          <dgm:bulletEnabled val="1"/>
        </dgm:presLayoutVars>
      </dgm:prSet>
      <dgm:spPr/>
    </dgm:pt>
    <dgm:pt modelId="{CE7495BA-5CEF-4FC1-BF2C-58D90F32E61F}" type="pres">
      <dgm:prSet presAssocID="{30B1B77F-34ED-4E9E-A9C4-D1CF7389C615}" presName="imag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9355173-DD4A-42A5-B856-BB1EF11F8C1B}" type="pres">
      <dgm:prSet presAssocID="{30B1B77F-34ED-4E9E-A9C4-D1CF7389C615}" presName="childNode" presStyleLbl="node1" presStyleIdx="1" presStyleCnt="3">
        <dgm:presLayoutVars>
          <dgm:bulletEnabled val="1"/>
        </dgm:presLayoutVars>
      </dgm:prSet>
      <dgm:spPr/>
    </dgm:pt>
    <dgm:pt modelId="{B5EB473C-811D-49BE-855A-C2625EC185C3}" type="pres">
      <dgm:prSet presAssocID="{30B1B77F-34ED-4E9E-A9C4-D1CF7389C615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4077B93C-851B-4448-BD80-25205C704611}" type="pres">
      <dgm:prSet presAssocID="{0ECDC03B-F8CF-45F7-8068-09B736BDF004}" presName="sibTrans" presStyleCnt="0"/>
      <dgm:spPr/>
    </dgm:pt>
    <dgm:pt modelId="{567F0FAA-4F53-4674-A418-E3BF36519595}" type="pres">
      <dgm:prSet presAssocID="{32CEAFF5-A7E2-4248-8110-828FC146D918}" presName="compositeNode" presStyleCnt="0">
        <dgm:presLayoutVars>
          <dgm:bulletEnabled val="1"/>
        </dgm:presLayoutVars>
      </dgm:prSet>
      <dgm:spPr/>
    </dgm:pt>
    <dgm:pt modelId="{94095DFF-D593-4E63-97DD-6768DB9F8F05}" type="pres">
      <dgm:prSet presAssocID="{32CEAFF5-A7E2-4248-8110-828FC146D918}" presName="imag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974026F-DAE4-4182-A2A7-F8475463E357}" type="pres">
      <dgm:prSet presAssocID="{32CEAFF5-A7E2-4248-8110-828FC146D918}" presName="childNode" presStyleLbl="node1" presStyleIdx="2" presStyleCnt="3">
        <dgm:presLayoutVars>
          <dgm:bulletEnabled val="1"/>
        </dgm:presLayoutVars>
      </dgm:prSet>
      <dgm:spPr/>
    </dgm:pt>
    <dgm:pt modelId="{C1D40DA7-2068-4E91-96BE-1EC3C36B1D45}" type="pres">
      <dgm:prSet presAssocID="{32CEAFF5-A7E2-4248-8110-828FC146D918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46FCE806-435E-4839-9E9F-28F67944EC07}" srcId="{EBE93DD8-360A-41AF-86DC-EB780ABCB13C}" destId="{30B1B77F-34ED-4E9E-A9C4-D1CF7389C615}" srcOrd="1" destOrd="0" parTransId="{AB84E36A-F601-43FE-94AF-DDFBF92C7978}" sibTransId="{0ECDC03B-F8CF-45F7-8068-09B736BDF004}"/>
    <dgm:cxn modelId="{E631F11A-B6C4-48D5-BD82-DDA0D10CEF17}" type="presOf" srcId="{32CEAFF5-A7E2-4248-8110-828FC146D918}" destId="{C1D40DA7-2068-4E91-96BE-1EC3C36B1D45}" srcOrd="0" destOrd="0" presId="urn:microsoft.com/office/officeart/2005/8/layout/hList2"/>
    <dgm:cxn modelId="{0D84B229-42B4-4245-B39E-8504E7030272}" srcId="{30B1B77F-34ED-4E9E-A9C4-D1CF7389C615}" destId="{FBF59343-6B08-4C7B-A539-E61732B2FFF2}" srcOrd="2" destOrd="0" parTransId="{D9BEF1BF-A416-4FD3-9839-026F258EB536}" sibTransId="{CA72B1FB-97A9-4AA6-B807-55EDF723E78C}"/>
    <dgm:cxn modelId="{81CD404C-7BFF-4007-A5BC-15D009728E76}" type="presOf" srcId="{2C7FE491-65B7-4C3F-A254-B06E9D91A4DD}" destId="{19355173-DD4A-42A5-B856-BB1EF11F8C1B}" srcOrd="0" destOrd="1" presId="urn:microsoft.com/office/officeart/2005/8/layout/hList2"/>
    <dgm:cxn modelId="{0D00DA4D-51FE-45CF-A95E-A121736D1FB5}" srcId="{EBE93DD8-360A-41AF-86DC-EB780ABCB13C}" destId="{32CEAFF5-A7E2-4248-8110-828FC146D918}" srcOrd="2" destOrd="0" parTransId="{6C3EB7B2-9A60-4C60-93E6-2A676D6D5F09}" sibTransId="{C0B49675-29DD-402A-A5AB-03F3F64FB68B}"/>
    <dgm:cxn modelId="{15FB2151-AAEA-4DB8-A6BD-D44F61B68B29}" type="presOf" srcId="{367EB32D-2204-4E04-94ED-652B900EAE53}" destId="{7488EF54-C265-4399-B88A-C05E3F079650}" srcOrd="0" destOrd="0" presId="urn:microsoft.com/office/officeart/2005/8/layout/hList2"/>
    <dgm:cxn modelId="{B296B07D-3F12-42F1-A6B2-090D0B33A91D}" type="presOf" srcId="{7CB49110-0B57-43A5-BD8E-DB8540DDB7CC}" destId="{19355173-DD4A-42A5-B856-BB1EF11F8C1B}" srcOrd="0" destOrd="0" presId="urn:microsoft.com/office/officeart/2005/8/layout/hList2"/>
    <dgm:cxn modelId="{254B6485-4A04-4AEB-8D74-8A4CC4E5D13A}" srcId="{32CEAFF5-A7E2-4248-8110-828FC146D918}" destId="{94BE5E32-B489-42D3-9E9D-BCA6FA6AD828}" srcOrd="0" destOrd="0" parTransId="{955100EA-5B45-4B97-8BBB-F61EF1AA1986}" sibTransId="{21D1E7E9-0772-4FFE-A7D4-CB84EC616EBF}"/>
    <dgm:cxn modelId="{52277E86-7630-46E7-A452-31CA6965DC30}" type="presOf" srcId="{94BE5E32-B489-42D3-9E9D-BCA6FA6AD828}" destId="{0974026F-DAE4-4182-A2A7-F8475463E357}" srcOrd="0" destOrd="0" presId="urn:microsoft.com/office/officeart/2005/8/layout/hList2"/>
    <dgm:cxn modelId="{676D3A98-F60E-42E8-A0FD-43BEBA53D73C}" srcId="{EBE93DD8-360A-41AF-86DC-EB780ABCB13C}" destId="{367EB32D-2204-4E04-94ED-652B900EAE53}" srcOrd="0" destOrd="0" parTransId="{E539E558-D59D-4245-9EE6-7C27886CBB14}" sibTransId="{9B5B5157-9ECE-4749-B02B-F915D3644340}"/>
    <dgm:cxn modelId="{BE3C5DA6-AFAB-47EA-B444-696E70377AF0}" type="presOf" srcId="{EBE93DD8-360A-41AF-86DC-EB780ABCB13C}" destId="{C70383A9-8DEF-48DC-B012-690B303F5058}" srcOrd="0" destOrd="0" presId="urn:microsoft.com/office/officeart/2005/8/layout/hList2"/>
    <dgm:cxn modelId="{66CC7BA7-F37E-49C0-8ACF-6FC7BCEE9C23}" srcId="{367EB32D-2204-4E04-94ED-652B900EAE53}" destId="{3E581BD1-F839-4B5B-A4C6-5F9436868557}" srcOrd="2" destOrd="0" parTransId="{E26365B7-BBDE-4F3F-867B-309730071BE1}" sibTransId="{BEAE5EB1-16FC-43FF-850E-AC86DD3E5F1B}"/>
    <dgm:cxn modelId="{D99452AD-2AEB-4E10-90C5-CD2DE8E4D170}" type="presOf" srcId="{3457C39C-DA17-473F-959C-F9CD468C5B8E}" destId="{3B6BDC5D-E1E9-406B-AD32-C0CC7952919C}" srcOrd="0" destOrd="1" presId="urn:microsoft.com/office/officeart/2005/8/layout/hList2"/>
    <dgm:cxn modelId="{81B247AF-B4D8-4E15-B70C-F94E834B42EF}" type="presOf" srcId="{30B1B77F-34ED-4E9E-A9C4-D1CF7389C615}" destId="{B5EB473C-811D-49BE-855A-C2625EC185C3}" srcOrd="0" destOrd="0" presId="urn:microsoft.com/office/officeart/2005/8/layout/hList2"/>
    <dgm:cxn modelId="{BE92AAC7-2D60-4894-BFD4-65E712F86B79}" type="presOf" srcId="{3E581BD1-F839-4B5B-A4C6-5F9436868557}" destId="{3B6BDC5D-E1E9-406B-AD32-C0CC7952919C}" srcOrd="0" destOrd="2" presId="urn:microsoft.com/office/officeart/2005/8/layout/hList2"/>
    <dgm:cxn modelId="{426654CD-E33D-4B22-BDEE-61127EAF376A}" srcId="{367EB32D-2204-4E04-94ED-652B900EAE53}" destId="{196641AB-DC3F-4171-921F-8AA87B25D8AE}" srcOrd="0" destOrd="0" parTransId="{3456F127-E383-4A03-B0A5-F0516F8040F2}" sibTransId="{0C77179F-AE93-47EE-A617-504A6DBBEC39}"/>
    <dgm:cxn modelId="{D73C36E2-0D23-4994-B165-AE4B869313DE}" srcId="{30B1B77F-34ED-4E9E-A9C4-D1CF7389C615}" destId="{7CB49110-0B57-43A5-BD8E-DB8540DDB7CC}" srcOrd="0" destOrd="0" parTransId="{DE973C96-8FC6-45D9-BCAF-3064F3AA463F}" sibTransId="{7DB9EA63-F783-4A20-9BB0-6D110DD1C9F5}"/>
    <dgm:cxn modelId="{981FE7E8-720B-4AE8-B6D0-A7F99B6ED5FB}" srcId="{367EB32D-2204-4E04-94ED-652B900EAE53}" destId="{3457C39C-DA17-473F-959C-F9CD468C5B8E}" srcOrd="1" destOrd="0" parTransId="{30447BE4-6182-4A70-BB51-7D5A6B11A068}" sibTransId="{B3FF09C2-EAE3-404D-979E-3196242B3815}"/>
    <dgm:cxn modelId="{A8EA3DF1-7E98-416E-BED0-A6A58305A2B9}" type="presOf" srcId="{FBF59343-6B08-4C7B-A539-E61732B2FFF2}" destId="{19355173-DD4A-42A5-B856-BB1EF11F8C1B}" srcOrd="0" destOrd="2" presId="urn:microsoft.com/office/officeart/2005/8/layout/hList2"/>
    <dgm:cxn modelId="{66E917F2-53F4-416B-8FC1-6EBA203AC21F}" srcId="{30B1B77F-34ED-4E9E-A9C4-D1CF7389C615}" destId="{2C7FE491-65B7-4C3F-A254-B06E9D91A4DD}" srcOrd="1" destOrd="0" parTransId="{F9606B63-07EA-4C45-9EF6-EF62E9CFCBB3}" sibTransId="{11FBA3D8-5F00-4839-A084-E56D402B3532}"/>
    <dgm:cxn modelId="{0144CEF8-534C-4613-AFAD-084A3DE404FD}" type="presOf" srcId="{196641AB-DC3F-4171-921F-8AA87B25D8AE}" destId="{3B6BDC5D-E1E9-406B-AD32-C0CC7952919C}" srcOrd="0" destOrd="0" presId="urn:microsoft.com/office/officeart/2005/8/layout/hList2"/>
    <dgm:cxn modelId="{519EDC00-E75C-4230-8DAB-5DB66161B720}" type="presParOf" srcId="{C70383A9-8DEF-48DC-B012-690B303F5058}" destId="{76600BBF-9775-4592-AA97-4B1836B1BE07}" srcOrd="0" destOrd="0" presId="urn:microsoft.com/office/officeart/2005/8/layout/hList2"/>
    <dgm:cxn modelId="{E9028946-D945-46E1-B321-BBA8428EDA93}" type="presParOf" srcId="{76600BBF-9775-4592-AA97-4B1836B1BE07}" destId="{9389FA39-1356-47F8-8657-E6786B702456}" srcOrd="0" destOrd="0" presId="urn:microsoft.com/office/officeart/2005/8/layout/hList2"/>
    <dgm:cxn modelId="{C37ADC92-70B4-4F3F-827E-EBC06CE0166B}" type="presParOf" srcId="{76600BBF-9775-4592-AA97-4B1836B1BE07}" destId="{3B6BDC5D-E1E9-406B-AD32-C0CC7952919C}" srcOrd="1" destOrd="0" presId="urn:microsoft.com/office/officeart/2005/8/layout/hList2"/>
    <dgm:cxn modelId="{E0D6C66A-2680-4D99-9BC0-48E1438D86B5}" type="presParOf" srcId="{76600BBF-9775-4592-AA97-4B1836B1BE07}" destId="{7488EF54-C265-4399-B88A-C05E3F079650}" srcOrd="2" destOrd="0" presId="urn:microsoft.com/office/officeart/2005/8/layout/hList2"/>
    <dgm:cxn modelId="{FEA87214-7C7C-49AF-B404-C7368529090E}" type="presParOf" srcId="{C70383A9-8DEF-48DC-B012-690B303F5058}" destId="{F8113FA8-B515-4A8D-B96E-9F72324B1B84}" srcOrd="1" destOrd="0" presId="urn:microsoft.com/office/officeart/2005/8/layout/hList2"/>
    <dgm:cxn modelId="{99476F4A-A151-477C-811C-F20A995C57EE}" type="presParOf" srcId="{C70383A9-8DEF-48DC-B012-690B303F5058}" destId="{21DBFC0B-D2A8-444A-B927-8B56FF744668}" srcOrd="2" destOrd="0" presId="urn:microsoft.com/office/officeart/2005/8/layout/hList2"/>
    <dgm:cxn modelId="{C6B3CDBF-8B04-41D4-8228-21783CDC3A16}" type="presParOf" srcId="{21DBFC0B-D2A8-444A-B927-8B56FF744668}" destId="{CE7495BA-5CEF-4FC1-BF2C-58D90F32E61F}" srcOrd="0" destOrd="0" presId="urn:microsoft.com/office/officeart/2005/8/layout/hList2"/>
    <dgm:cxn modelId="{AD348A0F-E8F5-461E-9BBE-0FF1FC4C9107}" type="presParOf" srcId="{21DBFC0B-D2A8-444A-B927-8B56FF744668}" destId="{19355173-DD4A-42A5-B856-BB1EF11F8C1B}" srcOrd="1" destOrd="0" presId="urn:microsoft.com/office/officeart/2005/8/layout/hList2"/>
    <dgm:cxn modelId="{82122569-2DDB-48DF-B61F-26431DB0C860}" type="presParOf" srcId="{21DBFC0B-D2A8-444A-B927-8B56FF744668}" destId="{B5EB473C-811D-49BE-855A-C2625EC185C3}" srcOrd="2" destOrd="0" presId="urn:microsoft.com/office/officeart/2005/8/layout/hList2"/>
    <dgm:cxn modelId="{C66FF25E-12EA-4A06-9F88-2A7E05B72962}" type="presParOf" srcId="{C70383A9-8DEF-48DC-B012-690B303F5058}" destId="{4077B93C-851B-4448-BD80-25205C704611}" srcOrd="3" destOrd="0" presId="urn:microsoft.com/office/officeart/2005/8/layout/hList2"/>
    <dgm:cxn modelId="{ADF38A3C-C90B-4C6C-B419-17BD289B2BC8}" type="presParOf" srcId="{C70383A9-8DEF-48DC-B012-690B303F5058}" destId="{567F0FAA-4F53-4674-A418-E3BF36519595}" srcOrd="4" destOrd="0" presId="urn:microsoft.com/office/officeart/2005/8/layout/hList2"/>
    <dgm:cxn modelId="{E50DD932-963F-48ED-9151-54E51C3755DA}" type="presParOf" srcId="{567F0FAA-4F53-4674-A418-E3BF36519595}" destId="{94095DFF-D593-4E63-97DD-6768DB9F8F05}" srcOrd="0" destOrd="0" presId="urn:microsoft.com/office/officeart/2005/8/layout/hList2"/>
    <dgm:cxn modelId="{5C83E9BA-9FD9-4784-8AE8-9C80F22199B6}" type="presParOf" srcId="{567F0FAA-4F53-4674-A418-E3BF36519595}" destId="{0974026F-DAE4-4182-A2A7-F8475463E357}" srcOrd="1" destOrd="0" presId="urn:microsoft.com/office/officeart/2005/8/layout/hList2"/>
    <dgm:cxn modelId="{B05031C4-7BB2-419C-89D1-0DD0967B90E4}" type="presParOf" srcId="{567F0FAA-4F53-4674-A418-E3BF36519595}" destId="{C1D40DA7-2068-4E91-96BE-1EC3C36B1D45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537D4D-C039-48AA-AE1E-14253004453E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B99BC205-AE8B-4595-8F62-8CDADA7CD2EF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ES" b="1" u="sng" baseline="0" dirty="0">
              <a:solidFill>
                <a:schemeClr val="bg1"/>
              </a:solidFill>
              <a:latin typeface="Tw Cen MT" panose="020B0602020104020603"/>
            </a:rPr>
            <a:t>EXAMEN SEGMENTAIRE</a:t>
          </a:r>
          <a:r>
            <a:rPr lang="es-ES" baseline="0" dirty="0"/>
            <a:t>:</a:t>
          </a:r>
          <a:r>
            <a:rPr lang="es-ES" baseline="0" dirty="0">
              <a:latin typeface="Tw Cen MT" panose="020B0602020104020603"/>
            </a:rPr>
            <a:t> </a:t>
          </a:r>
          <a:endParaRPr lang="en-US" dirty="0"/>
        </a:p>
      </dgm:t>
    </dgm:pt>
    <dgm:pt modelId="{E732A149-D4F2-4A57-B6F4-4B321F862261}" type="parTrans" cxnId="{0E357513-3129-4E97-A7FC-39CD40480DBD}">
      <dgm:prSet/>
      <dgm:spPr/>
      <dgm:t>
        <a:bodyPr/>
        <a:lstStyle/>
        <a:p>
          <a:endParaRPr lang="en-US"/>
        </a:p>
      </dgm:t>
    </dgm:pt>
    <dgm:pt modelId="{C6A332E1-7F52-4618-8E51-8DDD07C467C4}" type="sibTrans" cxnId="{0E357513-3129-4E97-A7FC-39CD40480DBD}">
      <dgm:prSet/>
      <dgm:spPr/>
      <dgm:t>
        <a:bodyPr/>
        <a:lstStyle/>
        <a:p>
          <a:endParaRPr lang="en-US"/>
        </a:p>
      </dgm:t>
    </dgm:pt>
    <dgm:pt modelId="{E9C862BB-C22E-43DB-A6DA-203A87384A69}">
      <dgm:prSet custT="1"/>
      <dgm:spPr/>
      <dgm:t>
        <a:bodyPr/>
        <a:lstStyle/>
        <a:p>
          <a:r>
            <a:rPr lang="es-ES" sz="1200" baseline="0" dirty="0"/>
            <a:t>DDIM entre T10 et L2.</a:t>
          </a:r>
          <a:endParaRPr lang="en-US" sz="1200" dirty="0"/>
        </a:p>
      </dgm:t>
    </dgm:pt>
    <dgm:pt modelId="{A61DE0E2-EC80-42F4-824D-89804C0B395C}" type="parTrans" cxnId="{FC0E7672-D8EE-4F8C-A288-AA5FCACE7E58}">
      <dgm:prSet/>
      <dgm:spPr/>
      <dgm:t>
        <a:bodyPr/>
        <a:lstStyle/>
        <a:p>
          <a:endParaRPr lang="en-US"/>
        </a:p>
      </dgm:t>
    </dgm:pt>
    <dgm:pt modelId="{BF5A501C-74EE-4450-A4BF-3DB45B23608B}" type="sibTrans" cxnId="{FC0E7672-D8EE-4F8C-A288-AA5FCACE7E58}">
      <dgm:prSet/>
      <dgm:spPr/>
      <dgm:t>
        <a:bodyPr/>
        <a:lstStyle/>
        <a:p>
          <a:endParaRPr lang="en-US"/>
        </a:p>
      </dgm:t>
    </dgm:pt>
    <dgm:pt modelId="{8C6B0709-12F6-47AB-B7D0-B965C600D136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ES" b="1" u="sng" baseline="0" dirty="0">
              <a:solidFill>
                <a:schemeClr val="bg1"/>
              </a:solidFill>
            </a:rPr>
            <a:t>SYNDROME </a:t>
          </a:r>
          <a:r>
            <a:rPr lang="es-ES" b="1" u="sng" baseline="0" dirty="0">
              <a:solidFill>
                <a:schemeClr val="bg1"/>
              </a:solidFill>
              <a:latin typeface="Century Gothic" panose="020B0502020202020204"/>
            </a:rPr>
            <a:t>CELLULO-TENO-PERIOSTO-MIALGIQUE</a:t>
          </a:r>
          <a:r>
            <a:rPr lang="es-ES" b="1" u="sng" baseline="0" dirty="0">
              <a:solidFill>
                <a:schemeClr val="bg1"/>
              </a:solidFill>
            </a:rPr>
            <a:t> </a:t>
          </a:r>
          <a:r>
            <a:rPr lang="es-ES" baseline="0" dirty="0"/>
            <a:t>:</a:t>
          </a:r>
          <a:r>
            <a:rPr lang="es-ES" baseline="0" dirty="0">
              <a:latin typeface="Tw Cen MT" panose="020B0602020104020603"/>
            </a:rPr>
            <a:t> </a:t>
          </a:r>
          <a:endParaRPr lang="en-US" dirty="0">
            <a:latin typeface="Tw Cen MT" panose="020B0602020104020603"/>
          </a:endParaRPr>
        </a:p>
      </dgm:t>
    </dgm:pt>
    <dgm:pt modelId="{F6762033-7E82-4152-A301-ACB5C242F7A9}" type="parTrans" cxnId="{E7161316-2D24-418C-B111-05EEFF6ED5CE}">
      <dgm:prSet/>
      <dgm:spPr/>
      <dgm:t>
        <a:bodyPr/>
        <a:lstStyle/>
        <a:p>
          <a:endParaRPr lang="en-US"/>
        </a:p>
      </dgm:t>
    </dgm:pt>
    <dgm:pt modelId="{86CAC39E-FECA-412B-9D02-084068CB9151}" type="sibTrans" cxnId="{E7161316-2D24-418C-B111-05EEFF6ED5CE}">
      <dgm:prSet/>
      <dgm:spPr/>
      <dgm:t>
        <a:bodyPr/>
        <a:lstStyle/>
        <a:p>
          <a:endParaRPr lang="en-US"/>
        </a:p>
      </dgm:t>
    </dgm:pt>
    <dgm:pt modelId="{4407CA6A-BD82-4683-BCCC-1ED6BAC76816}">
      <dgm:prSet custT="1"/>
      <dgm:spPr/>
      <dgm:t>
        <a:bodyPr/>
        <a:lstStyle/>
        <a:p>
          <a:r>
            <a:rPr lang="es-ES" sz="1200" b="1" baseline="0" dirty="0" err="1">
              <a:solidFill>
                <a:schemeClr val="tx1"/>
              </a:solidFill>
              <a:latin typeface="+mn-lt"/>
            </a:rPr>
            <a:t>Cellulalgie</a:t>
          </a:r>
          <a:r>
            <a:rPr lang="es-ES" sz="1200" b="1" baseline="0" dirty="0">
              <a:solidFill>
                <a:schemeClr val="tx1"/>
              </a:solidFill>
              <a:latin typeface="+mn-lt"/>
            </a:rPr>
            <a:t> </a:t>
          </a:r>
          <a:r>
            <a:rPr lang="es-ES" sz="1200" b="1" baseline="0" dirty="0" err="1">
              <a:solidFill>
                <a:schemeClr val="tx1"/>
              </a:solidFill>
              <a:latin typeface="+mn-lt"/>
            </a:rPr>
            <a:t>lombofessière</a:t>
          </a:r>
          <a:r>
            <a:rPr lang="es-ES" sz="1200" b="1" baseline="0" dirty="0">
              <a:solidFill>
                <a:schemeClr val="tx1"/>
              </a:solidFill>
              <a:latin typeface="+mn-lt"/>
            </a:rPr>
            <a:t>: </a:t>
          </a:r>
          <a:r>
            <a:rPr lang="es-ES" sz="1200" b="0" baseline="0" dirty="0">
              <a:solidFill>
                <a:schemeClr val="tx1"/>
              </a:solidFill>
              <a:latin typeface="+mn-lt"/>
            </a:rPr>
            <a:t>À la región </a:t>
          </a:r>
          <a:r>
            <a:rPr lang="es-ES" sz="1200" b="0" baseline="0" dirty="0" err="1">
              <a:solidFill>
                <a:schemeClr val="tx1"/>
              </a:solidFill>
              <a:latin typeface="+mn-lt"/>
            </a:rPr>
            <a:t>cutanée</a:t>
          </a:r>
          <a:r>
            <a:rPr lang="es-ES" sz="1200" b="0" baseline="0" dirty="0">
              <a:solidFill>
                <a:schemeClr val="tx1"/>
              </a:solidFill>
              <a:latin typeface="+mn-lt"/>
            </a:rPr>
            <a:t> </a:t>
          </a:r>
          <a:r>
            <a:rPr lang="es-ES" sz="1200" baseline="0" dirty="0">
              <a:solidFill>
                <a:schemeClr val="tx1"/>
              </a:solidFill>
              <a:latin typeface="+mn-lt"/>
            </a:rPr>
            <a:t>des </a:t>
          </a:r>
          <a:r>
            <a:rPr lang="es-ES" sz="1200" baseline="0" dirty="0" err="1">
              <a:solidFill>
                <a:schemeClr val="tx1"/>
              </a:solidFill>
              <a:latin typeface="+mn-lt"/>
            </a:rPr>
            <a:t>branches</a:t>
          </a:r>
          <a:r>
            <a:rPr lang="es-ES" sz="1200" baseline="0" dirty="0">
              <a:solidFill>
                <a:schemeClr val="tx1"/>
              </a:solidFill>
              <a:latin typeface="+mn-lt"/>
            </a:rPr>
            <a:t> </a:t>
          </a:r>
          <a:r>
            <a:rPr lang="es-ES" sz="1200" baseline="0" dirty="0" err="1">
              <a:solidFill>
                <a:schemeClr val="tx1"/>
              </a:solidFill>
              <a:latin typeface="+mn-lt"/>
            </a:rPr>
            <a:t>postérieure</a:t>
          </a:r>
          <a:r>
            <a:rPr lang="es-ES" sz="1200" baseline="0" dirty="0">
              <a:solidFill>
                <a:schemeClr val="tx1"/>
              </a:solidFill>
              <a:latin typeface="+mn-lt"/>
            </a:rPr>
            <a:t>, </a:t>
          </a:r>
          <a:r>
            <a:rPr lang="es-ES" sz="1200" baseline="0" dirty="0" err="1">
              <a:solidFill>
                <a:schemeClr val="tx1"/>
              </a:solidFill>
              <a:latin typeface="+mn-lt"/>
            </a:rPr>
            <a:t>antérieure</a:t>
          </a:r>
          <a:r>
            <a:rPr lang="es-ES" sz="1200" baseline="0" dirty="0">
              <a:solidFill>
                <a:schemeClr val="tx1"/>
              </a:solidFill>
              <a:latin typeface="+mn-lt"/>
            </a:rPr>
            <a:t> </a:t>
          </a:r>
          <a:r>
            <a:rPr lang="es-ES" sz="1200" baseline="0" dirty="0" err="1">
              <a:solidFill>
                <a:schemeClr val="tx1"/>
              </a:solidFill>
              <a:latin typeface="+mn-lt"/>
            </a:rPr>
            <a:t>ou</a:t>
          </a:r>
          <a:r>
            <a:rPr lang="es-ES" sz="1200" baseline="0" dirty="0">
              <a:solidFill>
                <a:schemeClr val="tx1"/>
              </a:solidFill>
              <a:latin typeface="+mn-lt"/>
            </a:rPr>
            <a:t> </a:t>
          </a:r>
          <a:r>
            <a:rPr lang="es-ES" sz="1200" baseline="0" dirty="0" err="1">
              <a:solidFill>
                <a:schemeClr val="tx1"/>
              </a:solidFill>
              <a:latin typeface="+mn-lt"/>
            </a:rPr>
            <a:t>latéral</a:t>
          </a:r>
          <a:r>
            <a:rPr lang="es-ES" sz="1200" baseline="0" dirty="0">
              <a:solidFill>
                <a:schemeClr val="tx1"/>
              </a:solidFill>
              <a:latin typeface="+mn-lt"/>
            </a:rPr>
            <a:t> du n. </a:t>
          </a:r>
          <a:r>
            <a:rPr lang="es-ES" sz="1200" baseline="0" dirty="0" err="1">
              <a:solidFill>
                <a:schemeClr val="tx1"/>
              </a:solidFill>
              <a:latin typeface="+mn-lt"/>
            </a:rPr>
            <a:t>thoracolombaire</a:t>
          </a:r>
          <a:r>
            <a:rPr lang="es-ES" sz="1200" baseline="0" dirty="0">
              <a:solidFill>
                <a:schemeClr val="tx1"/>
              </a:solidFill>
              <a:latin typeface="+mn-lt"/>
            </a:rPr>
            <a:t>  </a:t>
          </a:r>
          <a:endParaRPr lang="en-US" sz="1200" dirty="0">
            <a:solidFill>
              <a:schemeClr val="tx1"/>
            </a:solidFill>
            <a:latin typeface="+mn-lt"/>
          </a:endParaRPr>
        </a:p>
      </dgm:t>
    </dgm:pt>
    <dgm:pt modelId="{A187B434-8001-4398-807D-14105925D61A}" type="parTrans" cxnId="{7EA41BA5-3620-457F-B798-F5A304ABE4CB}">
      <dgm:prSet/>
      <dgm:spPr/>
      <dgm:t>
        <a:bodyPr/>
        <a:lstStyle/>
        <a:p>
          <a:endParaRPr lang="en-US"/>
        </a:p>
      </dgm:t>
    </dgm:pt>
    <dgm:pt modelId="{A942CD77-9E84-4317-9522-C9E404A3E8DC}" type="sibTrans" cxnId="{7EA41BA5-3620-457F-B798-F5A304ABE4CB}">
      <dgm:prSet/>
      <dgm:spPr/>
      <dgm:t>
        <a:bodyPr/>
        <a:lstStyle/>
        <a:p>
          <a:endParaRPr lang="en-US"/>
        </a:p>
      </dgm:t>
    </dgm:pt>
    <dgm:pt modelId="{A79E6A61-EB58-4216-B228-A6F7D77CBE51}">
      <dgm:prSet custT="1"/>
      <dgm:spPr/>
      <dgm:t>
        <a:bodyPr/>
        <a:lstStyle/>
        <a:p>
          <a:r>
            <a:rPr lang="es-ES" sz="1200" b="1" baseline="0" dirty="0">
              <a:solidFill>
                <a:schemeClr val="tx1"/>
              </a:solidFill>
              <a:latin typeface="+mn-lt"/>
            </a:rPr>
            <a:t>Point de </a:t>
          </a:r>
          <a:r>
            <a:rPr lang="es-ES" sz="1200" b="1" baseline="0" dirty="0" err="1">
              <a:solidFill>
                <a:schemeClr val="tx1"/>
              </a:solidFill>
              <a:latin typeface="+mn-lt"/>
            </a:rPr>
            <a:t>crête</a:t>
          </a:r>
          <a:r>
            <a:rPr lang="es-ES" sz="1200" b="1" baseline="0" dirty="0">
              <a:solidFill>
                <a:schemeClr val="tx1"/>
              </a:solidFill>
              <a:latin typeface="+mn-lt"/>
            </a:rPr>
            <a:t>: </a:t>
          </a:r>
          <a:r>
            <a:rPr lang="es-ES" sz="1200" b="0" baseline="0" dirty="0">
              <a:solidFill>
                <a:schemeClr val="tx1"/>
              </a:solidFill>
              <a:latin typeface="+mn-lt"/>
            </a:rPr>
            <a:t>Point </a:t>
          </a:r>
          <a:r>
            <a:rPr lang="es-ES" sz="1200" b="0" baseline="0" dirty="0" err="1">
              <a:solidFill>
                <a:schemeClr val="tx1"/>
              </a:solidFill>
              <a:latin typeface="+mn-lt"/>
            </a:rPr>
            <a:t>précis</a:t>
          </a:r>
          <a:r>
            <a:rPr lang="es-ES" sz="1200" b="0" baseline="0" dirty="0">
              <a:solidFill>
                <a:schemeClr val="tx1"/>
              </a:solidFill>
              <a:latin typeface="+mn-lt"/>
            </a:rPr>
            <a:t>, </a:t>
          </a:r>
          <a:r>
            <a:rPr lang="es-ES" sz="1200" b="0" baseline="0" dirty="0" err="1">
              <a:solidFill>
                <a:schemeClr val="tx1"/>
              </a:solidFill>
              <a:latin typeface="+mn-lt"/>
            </a:rPr>
            <a:t>doloureux</a:t>
          </a:r>
          <a:r>
            <a:rPr lang="es-ES" sz="1200" b="0" baseline="0" dirty="0">
              <a:solidFill>
                <a:schemeClr val="tx1"/>
              </a:solidFill>
              <a:latin typeface="+mn-lt"/>
            </a:rPr>
            <a:t> à </a:t>
          </a:r>
          <a:r>
            <a:rPr lang="es-ES" sz="1200" baseline="0" dirty="0">
              <a:solidFill>
                <a:schemeClr val="tx1"/>
              </a:solidFill>
              <a:latin typeface="+mn-lt"/>
            </a:rPr>
            <a:t>la </a:t>
          </a:r>
          <a:r>
            <a:rPr lang="es-ES" sz="1200" baseline="0" dirty="0" err="1">
              <a:solidFill>
                <a:schemeClr val="tx1"/>
              </a:solidFill>
              <a:latin typeface="+mn-lt"/>
            </a:rPr>
            <a:t>palpation</a:t>
          </a:r>
          <a:r>
            <a:rPr lang="es-ES" sz="1200" baseline="0" dirty="0">
              <a:solidFill>
                <a:schemeClr val="tx1"/>
              </a:solidFill>
              <a:latin typeface="+mn-lt"/>
            </a:rPr>
            <a:t>, à 7-8 cm de la </a:t>
          </a:r>
          <a:r>
            <a:rPr lang="es-ES" sz="1200" baseline="0" dirty="0" err="1">
              <a:solidFill>
                <a:schemeClr val="tx1"/>
              </a:solidFill>
              <a:latin typeface="+mn-lt"/>
            </a:rPr>
            <a:t>ligne</a:t>
          </a:r>
          <a:r>
            <a:rPr lang="es-ES" sz="1200" baseline="0" dirty="0">
              <a:solidFill>
                <a:schemeClr val="tx1"/>
              </a:solidFill>
              <a:latin typeface="+mn-lt"/>
            </a:rPr>
            <a:t> </a:t>
          </a:r>
          <a:r>
            <a:rPr lang="es-ES" sz="1200" baseline="0" dirty="0" err="1">
              <a:solidFill>
                <a:schemeClr val="tx1"/>
              </a:solidFill>
              <a:latin typeface="+mn-lt"/>
            </a:rPr>
            <a:t>médiane</a:t>
          </a:r>
          <a:r>
            <a:rPr lang="es-ES" sz="1200" baseline="0" dirty="0">
              <a:solidFill>
                <a:schemeClr val="tx1"/>
              </a:solidFill>
              <a:latin typeface="+mn-lt"/>
            </a:rPr>
            <a:t>, par </a:t>
          </a:r>
          <a:r>
            <a:rPr lang="es-ES" sz="1200" baseline="0" dirty="0" err="1">
              <a:solidFill>
                <a:schemeClr val="tx1"/>
              </a:solidFill>
              <a:latin typeface="+mn-lt"/>
            </a:rPr>
            <a:t>compression</a:t>
          </a:r>
          <a:r>
            <a:rPr lang="es-ES" sz="1200" baseline="0" dirty="0">
              <a:solidFill>
                <a:schemeClr val="tx1"/>
              </a:solidFill>
              <a:latin typeface="+mn-lt"/>
            </a:rPr>
            <a:t> de la </a:t>
          </a:r>
          <a:r>
            <a:rPr lang="es-ES" sz="1200" baseline="0" dirty="0" err="1">
              <a:solidFill>
                <a:schemeClr val="tx1"/>
              </a:solidFill>
              <a:latin typeface="+mn-lt"/>
            </a:rPr>
            <a:t>branche</a:t>
          </a:r>
          <a:r>
            <a:rPr lang="es-ES" sz="1200" baseline="0" dirty="0">
              <a:solidFill>
                <a:schemeClr val="tx1"/>
              </a:solidFill>
              <a:latin typeface="+mn-lt"/>
            </a:rPr>
            <a:t> </a:t>
          </a:r>
          <a:r>
            <a:rPr lang="es-ES" sz="1200" baseline="0" dirty="0" err="1">
              <a:solidFill>
                <a:schemeClr val="tx1"/>
              </a:solidFill>
              <a:latin typeface="+mn-lt"/>
            </a:rPr>
            <a:t>postérieure</a:t>
          </a:r>
          <a:r>
            <a:rPr lang="es-ES" sz="1200" baseline="0" dirty="0">
              <a:solidFill>
                <a:schemeClr val="tx1"/>
              </a:solidFill>
              <a:latin typeface="+mn-lt"/>
            </a:rPr>
            <a:t> </a:t>
          </a:r>
          <a:r>
            <a:rPr lang="es-ES" sz="1200" baseline="0" dirty="0" err="1">
              <a:solidFill>
                <a:schemeClr val="tx1"/>
              </a:solidFill>
              <a:latin typeface="+mn-lt"/>
            </a:rPr>
            <a:t>contre</a:t>
          </a:r>
          <a:r>
            <a:rPr lang="es-ES" sz="1200" baseline="0" dirty="0">
              <a:solidFill>
                <a:schemeClr val="tx1"/>
              </a:solidFill>
              <a:latin typeface="+mn-lt"/>
            </a:rPr>
            <a:t> la </a:t>
          </a:r>
          <a:r>
            <a:rPr lang="es-ES" sz="1200" baseline="0" dirty="0" err="1">
              <a:solidFill>
                <a:schemeClr val="tx1"/>
              </a:solidFill>
              <a:latin typeface="+mn-lt"/>
            </a:rPr>
            <a:t>crête</a:t>
          </a:r>
          <a:r>
            <a:rPr lang="es-ES" sz="1200" baseline="0" dirty="0">
              <a:solidFill>
                <a:schemeClr val="tx1"/>
              </a:solidFill>
              <a:latin typeface="+mn-lt"/>
            </a:rPr>
            <a:t> </a:t>
          </a:r>
          <a:r>
            <a:rPr lang="es-ES" sz="1200" baseline="0" dirty="0" err="1">
              <a:solidFill>
                <a:schemeClr val="tx1"/>
              </a:solidFill>
              <a:latin typeface="+mn-lt"/>
            </a:rPr>
            <a:t>iliaque</a:t>
          </a:r>
          <a:r>
            <a:rPr lang="es-ES" sz="1200" baseline="0" dirty="0">
              <a:solidFill>
                <a:schemeClr val="tx1"/>
              </a:solidFill>
              <a:latin typeface="+mn-lt"/>
            </a:rPr>
            <a:t>.</a:t>
          </a:r>
          <a:endParaRPr lang="en-US" sz="1200" dirty="0" err="1">
            <a:solidFill>
              <a:schemeClr val="tx1"/>
            </a:solidFill>
            <a:latin typeface="+mn-lt"/>
          </a:endParaRPr>
        </a:p>
      </dgm:t>
    </dgm:pt>
    <dgm:pt modelId="{61287B41-B859-4E0D-A0F3-D2CF501EBB49}" type="parTrans" cxnId="{50843783-28CF-426A-9103-E4C96D0080F8}">
      <dgm:prSet/>
      <dgm:spPr/>
      <dgm:t>
        <a:bodyPr/>
        <a:lstStyle/>
        <a:p>
          <a:endParaRPr lang="en-US"/>
        </a:p>
      </dgm:t>
    </dgm:pt>
    <dgm:pt modelId="{4F7FC0EE-608A-408C-B52A-3925937B1224}" type="sibTrans" cxnId="{50843783-28CF-426A-9103-E4C96D0080F8}">
      <dgm:prSet/>
      <dgm:spPr/>
      <dgm:t>
        <a:bodyPr/>
        <a:lstStyle/>
        <a:p>
          <a:endParaRPr lang="en-US"/>
        </a:p>
      </dgm:t>
    </dgm:pt>
    <dgm:pt modelId="{34754FC0-60C9-4EF0-9042-562352920723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ES" b="1" u="sng" baseline="0" dirty="0">
              <a:solidFill>
                <a:schemeClr val="bg1"/>
              </a:solidFill>
              <a:latin typeface="Tw Cen MT" panose="020B0602020104020603"/>
            </a:rPr>
            <a:t>RADIOLOGIE</a:t>
          </a:r>
          <a:r>
            <a:rPr lang="es-ES" b="1" u="none" baseline="0" dirty="0"/>
            <a:t>:</a:t>
          </a:r>
          <a:endParaRPr lang="en-US" u="none" dirty="0"/>
        </a:p>
      </dgm:t>
    </dgm:pt>
    <dgm:pt modelId="{96DA92FF-07D6-44BC-96B0-15BEAD090047}" type="parTrans" cxnId="{AAF3A9EC-8E20-4E73-B375-F0C41E034562}">
      <dgm:prSet/>
      <dgm:spPr/>
      <dgm:t>
        <a:bodyPr/>
        <a:lstStyle/>
        <a:p>
          <a:endParaRPr lang="en-US"/>
        </a:p>
      </dgm:t>
    </dgm:pt>
    <dgm:pt modelId="{9C285E65-FADC-433E-A053-B0B55EF226A9}" type="sibTrans" cxnId="{AAF3A9EC-8E20-4E73-B375-F0C41E034562}">
      <dgm:prSet/>
      <dgm:spPr/>
      <dgm:t>
        <a:bodyPr/>
        <a:lstStyle/>
        <a:p>
          <a:endParaRPr lang="en-US"/>
        </a:p>
      </dgm:t>
    </dgm:pt>
    <dgm:pt modelId="{C10E0348-5B42-4C22-B940-81E41A6C8B09}">
      <dgm:prSet custT="1"/>
      <dgm:spPr/>
      <dgm:t>
        <a:bodyPr/>
        <a:lstStyle/>
        <a:p>
          <a:pPr rtl="0"/>
          <a:r>
            <a:rPr lang="es-ES" sz="1200" baseline="0" dirty="0">
              <a:latin typeface="+mn-lt"/>
            </a:rPr>
            <a:t>Normal </a:t>
          </a:r>
          <a:r>
            <a:rPr lang="es-ES" sz="1200" baseline="0" dirty="0" err="1">
              <a:latin typeface="+mn-lt"/>
            </a:rPr>
            <a:t>ou</a:t>
          </a:r>
          <a:r>
            <a:rPr lang="es-ES" sz="1200" baseline="0" dirty="0">
              <a:latin typeface="+mn-lt"/>
            </a:rPr>
            <a:t> </a:t>
          </a:r>
          <a:r>
            <a:rPr lang="es-ES" sz="1200" baseline="0" dirty="0" err="1">
              <a:latin typeface="+mn-lt"/>
            </a:rPr>
            <a:t>lésiones</a:t>
          </a:r>
          <a:r>
            <a:rPr lang="es-ES" sz="1200" baseline="0" dirty="0">
              <a:latin typeface="+mn-lt"/>
            </a:rPr>
            <a:t> </a:t>
          </a:r>
          <a:r>
            <a:rPr lang="es-ES" sz="1200" baseline="0" dirty="0" err="1">
              <a:latin typeface="+mn-lt"/>
            </a:rPr>
            <a:t>dégénératives</a:t>
          </a:r>
          <a:r>
            <a:rPr lang="es-ES" sz="1200" baseline="0" dirty="0">
              <a:latin typeface="+mn-lt"/>
            </a:rPr>
            <a:t> </a:t>
          </a:r>
          <a:r>
            <a:rPr lang="es-ES" sz="1200" baseline="0" dirty="0" err="1">
              <a:latin typeface="+mn-lt"/>
            </a:rPr>
            <a:t>mineurs</a:t>
          </a:r>
          <a:endParaRPr lang="en-US" sz="1200" dirty="0">
            <a:latin typeface="+mn-lt"/>
          </a:endParaRPr>
        </a:p>
      </dgm:t>
    </dgm:pt>
    <dgm:pt modelId="{0C4954EC-F471-4A6B-8450-B3548ABC0370}" type="parTrans" cxnId="{672A6D08-E4EB-45CD-8579-D70AADF22C90}">
      <dgm:prSet/>
      <dgm:spPr/>
      <dgm:t>
        <a:bodyPr/>
        <a:lstStyle/>
        <a:p>
          <a:endParaRPr lang="en-US"/>
        </a:p>
      </dgm:t>
    </dgm:pt>
    <dgm:pt modelId="{19DFFAB4-B64A-4F36-90D6-82BC04621633}" type="sibTrans" cxnId="{672A6D08-E4EB-45CD-8579-D70AADF22C90}">
      <dgm:prSet/>
      <dgm:spPr/>
      <dgm:t>
        <a:bodyPr/>
        <a:lstStyle/>
        <a:p>
          <a:endParaRPr lang="en-US"/>
        </a:p>
      </dgm:t>
    </dgm:pt>
    <dgm:pt modelId="{D59058B9-93D6-4428-99DE-E59915CF1AF7}">
      <dgm:prSet custT="1"/>
      <dgm:spPr/>
      <dgm:t>
        <a:bodyPr/>
        <a:lstStyle/>
        <a:p>
          <a:r>
            <a:rPr lang="es-ES" sz="1200" baseline="0" dirty="0" err="1">
              <a:latin typeface="+mn-lt"/>
            </a:rPr>
            <a:t>Exceptionnellement</a:t>
          </a:r>
          <a:r>
            <a:rPr lang="es-ES" sz="1200" baseline="0" dirty="0">
              <a:latin typeface="+mn-lt"/>
            </a:rPr>
            <a:t>: hernie </a:t>
          </a:r>
          <a:r>
            <a:rPr lang="es-ES" sz="1200" baseline="0" dirty="0" err="1">
              <a:latin typeface="+mn-lt"/>
            </a:rPr>
            <a:t>discale</a:t>
          </a:r>
          <a:r>
            <a:rPr lang="es-ES" sz="1200" baseline="0" dirty="0">
              <a:latin typeface="+mn-lt"/>
            </a:rPr>
            <a:t> </a:t>
          </a:r>
          <a:r>
            <a:rPr lang="es-ES" sz="1200" baseline="0" dirty="0" err="1">
              <a:latin typeface="+mn-lt"/>
            </a:rPr>
            <a:t>ou</a:t>
          </a:r>
          <a:r>
            <a:rPr lang="es-ES" sz="1200" baseline="0" dirty="0">
              <a:latin typeface="+mn-lt"/>
            </a:rPr>
            <a:t> </a:t>
          </a:r>
          <a:r>
            <a:rPr lang="es-ES" sz="1200" baseline="0" dirty="0" err="1">
              <a:latin typeface="+mn-lt"/>
            </a:rPr>
            <a:t>patologie</a:t>
          </a:r>
          <a:r>
            <a:rPr lang="es-ES" sz="1200" baseline="0" dirty="0">
              <a:latin typeface="+mn-lt"/>
            </a:rPr>
            <a:t> </a:t>
          </a:r>
          <a:r>
            <a:rPr lang="es-ES" sz="1200" baseline="0" dirty="0" err="1">
              <a:latin typeface="+mn-lt"/>
            </a:rPr>
            <a:t>organique</a:t>
          </a:r>
          <a:r>
            <a:rPr lang="es-ES" sz="1200" baseline="0" dirty="0">
              <a:latin typeface="+mn-lt"/>
            </a:rPr>
            <a:t>.</a:t>
          </a:r>
          <a:endParaRPr lang="en-US" sz="1200" dirty="0" err="1">
            <a:latin typeface="+mn-lt"/>
          </a:endParaRPr>
        </a:p>
      </dgm:t>
    </dgm:pt>
    <dgm:pt modelId="{F2B93907-4D8E-441F-A985-417722292430}" type="parTrans" cxnId="{AB80ED19-8E3B-42FA-BFFB-C79510BB5717}">
      <dgm:prSet/>
      <dgm:spPr/>
      <dgm:t>
        <a:bodyPr/>
        <a:lstStyle/>
        <a:p>
          <a:endParaRPr lang="en-US"/>
        </a:p>
      </dgm:t>
    </dgm:pt>
    <dgm:pt modelId="{077F78AA-0BE9-44C9-B6CE-6820E52DF846}" type="sibTrans" cxnId="{AB80ED19-8E3B-42FA-BFFB-C79510BB5717}">
      <dgm:prSet/>
      <dgm:spPr/>
      <dgm:t>
        <a:bodyPr/>
        <a:lstStyle/>
        <a:p>
          <a:endParaRPr lang="en-US"/>
        </a:p>
      </dgm:t>
    </dgm:pt>
    <dgm:pt modelId="{651CCF76-7635-4405-A04C-C0514A5C4193}">
      <dgm:prSet custT="1"/>
      <dgm:spPr/>
      <dgm:t>
        <a:bodyPr/>
        <a:lstStyle/>
        <a:p>
          <a:r>
            <a:rPr lang="es-ES" sz="1200" b="1" baseline="0" dirty="0" err="1">
              <a:solidFill>
                <a:schemeClr val="tx1"/>
              </a:solidFill>
              <a:latin typeface="+mn-lt"/>
            </a:rPr>
            <a:t>Cordons</a:t>
          </a:r>
          <a:r>
            <a:rPr lang="es-ES" sz="1200" b="1" baseline="0" dirty="0">
              <a:solidFill>
                <a:schemeClr val="tx1"/>
              </a:solidFill>
              <a:latin typeface="+mn-lt"/>
            </a:rPr>
            <a:t> </a:t>
          </a:r>
          <a:r>
            <a:rPr lang="es-ES" sz="1200" b="1" baseline="0" dirty="0" err="1">
              <a:solidFill>
                <a:schemeClr val="tx1"/>
              </a:solidFill>
              <a:latin typeface="+mn-lt"/>
            </a:rPr>
            <a:t>musculaires</a:t>
          </a:r>
          <a:r>
            <a:rPr lang="es-ES" sz="1200" baseline="0" dirty="0">
              <a:solidFill>
                <a:schemeClr val="tx1"/>
              </a:solidFill>
              <a:latin typeface="+mn-lt"/>
            </a:rPr>
            <a:t>: Au </a:t>
          </a:r>
          <a:r>
            <a:rPr lang="es-ES" sz="1200" baseline="0" dirty="0" err="1">
              <a:solidFill>
                <a:schemeClr val="tx1"/>
              </a:solidFill>
              <a:latin typeface="+mn-lt"/>
            </a:rPr>
            <a:t>quadratus</a:t>
          </a:r>
          <a:r>
            <a:rPr lang="es-ES" sz="1200" baseline="0" dirty="0">
              <a:solidFill>
                <a:schemeClr val="tx1"/>
              </a:solidFill>
              <a:latin typeface="+mn-lt"/>
            </a:rPr>
            <a:t> </a:t>
          </a:r>
          <a:r>
            <a:rPr lang="es-ES" sz="1200" baseline="0" dirty="0" err="1">
              <a:solidFill>
                <a:schemeClr val="tx1"/>
              </a:solidFill>
              <a:latin typeface="+mn-lt"/>
            </a:rPr>
            <a:t>lumborum</a:t>
          </a:r>
          <a:r>
            <a:rPr lang="es-ES" sz="1200" baseline="0" dirty="0">
              <a:solidFill>
                <a:schemeClr val="tx1"/>
              </a:solidFill>
              <a:latin typeface="+mn-lt"/>
            </a:rPr>
            <a:t> et </a:t>
          </a:r>
          <a:r>
            <a:rPr lang="es-ES" sz="1200" baseline="0" dirty="0" err="1">
              <a:solidFill>
                <a:schemeClr val="tx1"/>
              </a:solidFill>
              <a:latin typeface="+mn-lt"/>
            </a:rPr>
            <a:t>rectus</a:t>
          </a:r>
          <a:r>
            <a:rPr lang="es-ES" sz="1200" baseline="0" dirty="0">
              <a:solidFill>
                <a:schemeClr val="tx1"/>
              </a:solidFill>
              <a:latin typeface="+mn-lt"/>
            </a:rPr>
            <a:t> </a:t>
          </a:r>
          <a:r>
            <a:rPr lang="es-ES" sz="1200" baseline="0" dirty="0" err="1">
              <a:solidFill>
                <a:schemeClr val="tx1"/>
              </a:solidFill>
              <a:latin typeface="+mn-lt"/>
            </a:rPr>
            <a:t>abdominis</a:t>
          </a:r>
          <a:endParaRPr lang="en-US" sz="1200" dirty="0" err="1">
            <a:solidFill>
              <a:schemeClr val="tx1"/>
            </a:solidFill>
            <a:latin typeface="+mn-lt"/>
          </a:endParaRPr>
        </a:p>
      </dgm:t>
    </dgm:pt>
    <dgm:pt modelId="{9CC75934-5472-4BD1-8737-13F19AC743DA}" type="parTrans" cxnId="{EB32A316-6AE4-409D-A91C-9CB6A99FD8A9}">
      <dgm:prSet/>
      <dgm:spPr/>
      <dgm:t>
        <a:bodyPr/>
        <a:lstStyle/>
        <a:p>
          <a:endParaRPr lang="es-ES"/>
        </a:p>
      </dgm:t>
    </dgm:pt>
    <dgm:pt modelId="{9809531C-C6E4-4D36-8A6D-162D8607D7F4}" type="sibTrans" cxnId="{EB32A316-6AE4-409D-A91C-9CB6A99FD8A9}">
      <dgm:prSet/>
      <dgm:spPr/>
      <dgm:t>
        <a:bodyPr/>
        <a:lstStyle/>
        <a:p>
          <a:endParaRPr lang="es-ES"/>
        </a:p>
      </dgm:t>
    </dgm:pt>
    <dgm:pt modelId="{AF0E6C0F-6173-4CBD-A601-8F5B1BCBB88E}">
      <dgm:prSet custT="1"/>
      <dgm:spPr/>
      <dgm:t>
        <a:bodyPr/>
        <a:lstStyle/>
        <a:p>
          <a:pPr rtl="0"/>
          <a:r>
            <a:rPr lang="es-ES" sz="1200" baseline="0" dirty="0">
              <a:latin typeface="+mn-lt"/>
            </a:rPr>
            <a:t>Fractures </a:t>
          </a:r>
          <a:r>
            <a:rPr lang="es-ES" sz="1200" baseline="0" dirty="0" err="1">
              <a:latin typeface="+mn-lt"/>
            </a:rPr>
            <a:t>anciennes</a:t>
          </a:r>
          <a:r>
            <a:rPr lang="es-ES" sz="1200" baseline="0" dirty="0">
              <a:latin typeface="+mn-lt"/>
            </a:rPr>
            <a:t> non </a:t>
          </a:r>
          <a:r>
            <a:rPr lang="es-ES" sz="1200" baseline="0" dirty="0" err="1">
              <a:latin typeface="+mn-lt"/>
            </a:rPr>
            <a:t>diagnostiqués</a:t>
          </a:r>
          <a:r>
            <a:rPr lang="es-ES" sz="1200" baseline="0" dirty="0">
              <a:latin typeface="+mn-lt"/>
            </a:rPr>
            <a:t> de T12-L1</a:t>
          </a:r>
          <a:endParaRPr lang="en-US" sz="1200" dirty="0">
            <a:latin typeface="+mn-lt"/>
          </a:endParaRPr>
        </a:p>
      </dgm:t>
    </dgm:pt>
    <dgm:pt modelId="{3D28C8BC-C72C-4CED-A16B-CF321586F825}" type="parTrans" cxnId="{CA0F8A9C-C5FF-4824-AA23-1BFCB71C4783}">
      <dgm:prSet/>
      <dgm:spPr/>
      <dgm:t>
        <a:bodyPr/>
        <a:lstStyle/>
        <a:p>
          <a:endParaRPr lang="es-ES"/>
        </a:p>
      </dgm:t>
    </dgm:pt>
    <dgm:pt modelId="{9DCCC6AA-152E-435E-A06B-E700F544A7A9}" type="sibTrans" cxnId="{CA0F8A9C-C5FF-4824-AA23-1BFCB71C4783}">
      <dgm:prSet/>
      <dgm:spPr/>
      <dgm:t>
        <a:bodyPr/>
        <a:lstStyle/>
        <a:p>
          <a:endParaRPr lang="es-ES"/>
        </a:p>
      </dgm:t>
    </dgm:pt>
    <dgm:pt modelId="{11C164D8-63C7-4F7B-9794-D037A6E5DB29}" type="pres">
      <dgm:prSet presAssocID="{43537D4D-C039-48AA-AE1E-14253004453E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CC8E15E5-056B-4EC0-82AC-5A6A146C7A23}" type="pres">
      <dgm:prSet presAssocID="{B99BC205-AE8B-4595-8F62-8CDADA7CD2EF}" presName="Accent1" presStyleCnt="0"/>
      <dgm:spPr/>
    </dgm:pt>
    <dgm:pt modelId="{5C5CDF55-F12F-4BE9-B2F6-B6AAF78CFE64}" type="pres">
      <dgm:prSet presAssocID="{B99BC205-AE8B-4595-8F62-8CDADA7CD2EF}" presName="Accent" presStyleLbl="node1" presStyleIdx="0" presStyleCnt="3"/>
      <dgm:spPr/>
    </dgm:pt>
    <dgm:pt modelId="{B841EA21-7BD5-4685-B58D-61987A21A590}" type="pres">
      <dgm:prSet presAssocID="{B99BC205-AE8B-4595-8F62-8CDADA7CD2EF}" presName="Child1" presStyleLbl="revTx" presStyleIdx="0" presStyleCnt="6" custScaleX="141894" custLinFactNeighborX="12114" custLinFactNeighborY="865">
        <dgm:presLayoutVars>
          <dgm:chMax val="0"/>
          <dgm:chPref val="0"/>
          <dgm:bulletEnabled val="1"/>
        </dgm:presLayoutVars>
      </dgm:prSet>
      <dgm:spPr/>
    </dgm:pt>
    <dgm:pt modelId="{E18F0E81-F89F-4EFE-B025-26919BDD1A0A}" type="pres">
      <dgm:prSet presAssocID="{B99BC205-AE8B-4595-8F62-8CDADA7CD2EF}" presName="Parent1" presStyleLbl="revTx" presStyleIdx="1" presStyleCnt="6">
        <dgm:presLayoutVars>
          <dgm:chMax val="1"/>
          <dgm:chPref val="1"/>
          <dgm:bulletEnabled val="1"/>
        </dgm:presLayoutVars>
      </dgm:prSet>
      <dgm:spPr/>
    </dgm:pt>
    <dgm:pt modelId="{6187DD77-3F9C-4BEE-8471-8EC0D5F57724}" type="pres">
      <dgm:prSet presAssocID="{8C6B0709-12F6-47AB-B7D0-B965C600D136}" presName="Accent2" presStyleCnt="0"/>
      <dgm:spPr/>
    </dgm:pt>
    <dgm:pt modelId="{0453DAD7-BDFB-48C7-90E2-7DBDC89F8CDC}" type="pres">
      <dgm:prSet presAssocID="{8C6B0709-12F6-47AB-B7D0-B965C600D136}" presName="Accent" presStyleLbl="node1" presStyleIdx="1" presStyleCnt="3"/>
      <dgm:spPr/>
    </dgm:pt>
    <dgm:pt modelId="{CCE4889B-4393-4A61-A19C-20042ADD6AEE}" type="pres">
      <dgm:prSet presAssocID="{8C6B0709-12F6-47AB-B7D0-B965C600D136}" presName="Child2" presStyleLbl="revTx" presStyleIdx="2" presStyleCnt="6" custScaleX="306247" custScaleY="140975" custLinFactNeighborX="93587" custLinFactNeighborY="-6564">
        <dgm:presLayoutVars>
          <dgm:chMax val="0"/>
          <dgm:chPref val="0"/>
          <dgm:bulletEnabled val="1"/>
        </dgm:presLayoutVars>
      </dgm:prSet>
      <dgm:spPr/>
    </dgm:pt>
    <dgm:pt modelId="{51598CB8-BEB8-4E5F-A95E-8804E6682194}" type="pres">
      <dgm:prSet presAssocID="{8C6B0709-12F6-47AB-B7D0-B965C600D136}" presName="Parent2" presStyleLbl="revTx" presStyleIdx="3" presStyleCnt="6" custLinFactNeighborX="2491" custLinFactNeighborY="-7476">
        <dgm:presLayoutVars>
          <dgm:chMax val="1"/>
          <dgm:chPref val="1"/>
          <dgm:bulletEnabled val="1"/>
        </dgm:presLayoutVars>
      </dgm:prSet>
      <dgm:spPr/>
    </dgm:pt>
    <dgm:pt modelId="{DC8DC97D-4FCD-4F7C-BF14-D034AB0F8564}" type="pres">
      <dgm:prSet presAssocID="{34754FC0-60C9-4EF0-9042-562352920723}" presName="Accent3" presStyleCnt="0"/>
      <dgm:spPr/>
    </dgm:pt>
    <dgm:pt modelId="{7E712A6F-2DF6-495B-8CA1-2FCAFC745F13}" type="pres">
      <dgm:prSet presAssocID="{34754FC0-60C9-4EF0-9042-562352920723}" presName="Accent" presStyleLbl="node1" presStyleIdx="2" presStyleCnt="3"/>
      <dgm:spPr/>
    </dgm:pt>
    <dgm:pt modelId="{4B60714F-C0CC-43A5-92C6-73E92A04FD92}" type="pres">
      <dgm:prSet presAssocID="{34754FC0-60C9-4EF0-9042-562352920723}" presName="Child3" presStyleLbl="revTx" presStyleIdx="4" presStyleCnt="6" custScaleX="255225" custLinFactNeighborX="73562" custLinFactNeighborY="1086">
        <dgm:presLayoutVars>
          <dgm:chMax val="0"/>
          <dgm:chPref val="0"/>
          <dgm:bulletEnabled val="1"/>
        </dgm:presLayoutVars>
      </dgm:prSet>
      <dgm:spPr/>
    </dgm:pt>
    <dgm:pt modelId="{EE4BB183-BCB7-4908-A799-A1AEBA4F0F63}" type="pres">
      <dgm:prSet presAssocID="{34754FC0-60C9-4EF0-9042-562352920723}" presName="Parent3" presStyleLbl="revTx" presStyleIdx="5" presStyleCnt="6">
        <dgm:presLayoutVars>
          <dgm:chMax val="1"/>
          <dgm:chPref val="1"/>
          <dgm:bulletEnabled val="1"/>
        </dgm:presLayoutVars>
      </dgm:prSet>
      <dgm:spPr/>
    </dgm:pt>
  </dgm:ptLst>
  <dgm:cxnLst>
    <dgm:cxn modelId="{A284A905-E3F7-4BF1-BD61-AB32BBF3D64A}" type="presOf" srcId="{C10E0348-5B42-4C22-B940-81E41A6C8B09}" destId="{4B60714F-C0CC-43A5-92C6-73E92A04FD92}" srcOrd="0" destOrd="0" presId="urn:microsoft.com/office/officeart/2009/layout/CircleArrowProcess"/>
    <dgm:cxn modelId="{672A6D08-E4EB-45CD-8579-D70AADF22C90}" srcId="{34754FC0-60C9-4EF0-9042-562352920723}" destId="{C10E0348-5B42-4C22-B940-81E41A6C8B09}" srcOrd="0" destOrd="0" parTransId="{0C4954EC-F471-4A6B-8450-B3548ABC0370}" sibTransId="{19DFFAB4-B64A-4F36-90D6-82BC04621633}"/>
    <dgm:cxn modelId="{24C93013-2C5E-42C9-93BF-6241FED42464}" type="presOf" srcId="{4407CA6A-BD82-4683-BCCC-1ED6BAC76816}" destId="{CCE4889B-4393-4A61-A19C-20042ADD6AEE}" srcOrd="0" destOrd="0" presId="urn:microsoft.com/office/officeart/2009/layout/CircleArrowProcess"/>
    <dgm:cxn modelId="{0E357513-3129-4E97-A7FC-39CD40480DBD}" srcId="{43537D4D-C039-48AA-AE1E-14253004453E}" destId="{B99BC205-AE8B-4595-8F62-8CDADA7CD2EF}" srcOrd="0" destOrd="0" parTransId="{E732A149-D4F2-4A57-B6F4-4B321F862261}" sibTransId="{C6A332E1-7F52-4618-8E51-8DDD07C467C4}"/>
    <dgm:cxn modelId="{E7161316-2D24-418C-B111-05EEFF6ED5CE}" srcId="{43537D4D-C039-48AA-AE1E-14253004453E}" destId="{8C6B0709-12F6-47AB-B7D0-B965C600D136}" srcOrd="1" destOrd="0" parTransId="{F6762033-7E82-4152-A301-ACB5C242F7A9}" sibTransId="{86CAC39E-FECA-412B-9D02-084068CB9151}"/>
    <dgm:cxn modelId="{EB32A316-6AE4-409D-A91C-9CB6A99FD8A9}" srcId="{8C6B0709-12F6-47AB-B7D0-B965C600D136}" destId="{651CCF76-7635-4405-A04C-C0514A5C4193}" srcOrd="2" destOrd="0" parTransId="{9CC75934-5472-4BD1-8737-13F19AC743DA}" sibTransId="{9809531C-C6E4-4D36-8A6D-162D8607D7F4}"/>
    <dgm:cxn modelId="{AB80ED19-8E3B-42FA-BFFB-C79510BB5717}" srcId="{34754FC0-60C9-4EF0-9042-562352920723}" destId="{D59058B9-93D6-4428-99DE-E59915CF1AF7}" srcOrd="2" destOrd="0" parTransId="{F2B93907-4D8E-441F-A985-417722292430}" sibTransId="{077F78AA-0BE9-44C9-B6CE-6820E52DF846}"/>
    <dgm:cxn modelId="{CA78BF2E-51FF-4636-86DE-D66D869DED98}" type="presOf" srcId="{D59058B9-93D6-4428-99DE-E59915CF1AF7}" destId="{4B60714F-C0CC-43A5-92C6-73E92A04FD92}" srcOrd="0" destOrd="2" presId="urn:microsoft.com/office/officeart/2009/layout/CircleArrowProcess"/>
    <dgm:cxn modelId="{32D08F6D-AA78-45A5-A436-DC7191D5601F}" type="presOf" srcId="{A79E6A61-EB58-4216-B228-A6F7D77CBE51}" destId="{CCE4889B-4393-4A61-A19C-20042ADD6AEE}" srcOrd="0" destOrd="1" presId="urn:microsoft.com/office/officeart/2009/layout/CircleArrowProcess"/>
    <dgm:cxn modelId="{B88A176F-CB87-4BD4-B614-5E38A4640047}" type="presOf" srcId="{B99BC205-AE8B-4595-8F62-8CDADA7CD2EF}" destId="{E18F0E81-F89F-4EFE-B025-26919BDD1A0A}" srcOrd="0" destOrd="0" presId="urn:microsoft.com/office/officeart/2009/layout/CircleArrowProcess"/>
    <dgm:cxn modelId="{FC0E7672-D8EE-4F8C-A288-AA5FCACE7E58}" srcId="{B99BC205-AE8B-4595-8F62-8CDADA7CD2EF}" destId="{E9C862BB-C22E-43DB-A6DA-203A87384A69}" srcOrd="0" destOrd="0" parTransId="{A61DE0E2-EC80-42F4-824D-89804C0B395C}" sibTransId="{BF5A501C-74EE-4450-A4BF-3DB45B23608B}"/>
    <dgm:cxn modelId="{1344F17B-F561-44F0-A998-B5D9A8C68DF2}" type="presOf" srcId="{651CCF76-7635-4405-A04C-C0514A5C4193}" destId="{CCE4889B-4393-4A61-A19C-20042ADD6AEE}" srcOrd="0" destOrd="2" presId="urn:microsoft.com/office/officeart/2009/layout/CircleArrowProcess"/>
    <dgm:cxn modelId="{CC7B2583-10F1-4745-9FCE-63A9D564F9C5}" type="presOf" srcId="{AF0E6C0F-6173-4CBD-A601-8F5B1BCBB88E}" destId="{4B60714F-C0CC-43A5-92C6-73E92A04FD92}" srcOrd="0" destOrd="1" presId="urn:microsoft.com/office/officeart/2009/layout/CircleArrowProcess"/>
    <dgm:cxn modelId="{50843783-28CF-426A-9103-E4C96D0080F8}" srcId="{8C6B0709-12F6-47AB-B7D0-B965C600D136}" destId="{A79E6A61-EB58-4216-B228-A6F7D77CBE51}" srcOrd="1" destOrd="0" parTransId="{61287B41-B859-4E0D-A0F3-D2CF501EBB49}" sibTransId="{4F7FC0EE-608A-408C-B52A-3925937B1224}"/>
    <dgm:cxn modelId="{1016EA8C-F982-4BFF-A649-C00E18C8A724}" type="presOf" srcId="{34754FC0-60C9-4EF0-9042-562352920723}" destId="{EE4BB183-BCB7-4908-A799-A1AEBA4F0F63}" srcOrd="0" destOrd="0" presId="urn:microsoft.com/office/officeart/2009/layout/CircleArrowProcess"/>
    <dgm:cxn modelId="{CA0F8A9C-C5FF-4824-AA23-1BFCB71C4783}" srcId="{34754FC0-60C9-4EF0-9042-562352920723}" destId="{AF0E6C0F-6173-4CBD-A601-8F5B1BCBB88E}" srcOrd="1" destOrd="0" parTransId="{3D28C8BC-C72C-4CED-A16B-CF321586F825}" sibTransId="{9DCCC6AA-152E-435E-A06B-E700F544A7A9}"/>
    <dgm:cxn modelId="{963CA39C-2439-40B5-84C6-B540537CEF40}" type="presOf" srcId="{8C6B0709-12F6-47AB-B7D0-B965C600D136}" destId="{51598CB8-BEB8-4E5F-A95E-8804E6682194}" srcOrd="0" destOrd="0" presId="urn:microsoft.com/office/officeart/2009/layout/CircleArrowProcess"/>
    <dgm:cxn modelId="{7EA41BA5-3620-457F-B798-F5A304ABE4CB}" srcId="{8C6B0709-12F6-47AB-B7D0-B965C600D136}" destId="{4407CA6A-BD82-4683-BCCC-1ED6BAC76816}" srcOrd="0" destOrd="0" parTransId="{A187B434-8001-4398-807D-14105925D61A}" sibTransId="{A942CD77-9E84-4317-9522-C9E404A3E8DC}"/>
    <dgm:cxn modelId="{6AB67FA9-4E23-47C8-A0CB-B6738E6FE64B}" type="presOf" srcId="{E9C862BB-C22E-43DB-A6DA-203A87384A69}" destId="{B841EA21-7BD5-4685-B58D-61987A21A590}" srcOrd="0" destOrd="0" presId="urn:microsoft.com/office/officeart/2009/layout/CircleArrowProcess"/>
    <dgm:cxn modelId="{8293FCD3-443E-4A75-8AE3-D9EA1A5048BA}" type="presOf" srcId="{43537D4D-C039-48AA-AE1E-14253004453E}" destId="{11C164D8-63C7-4F7B-9794-D037A6E5DB29}" srcOrd="0" destOrd="0" presId="urn:microsoft.com/office/officeart/2009/layout/CircleArrowProcess"/>
    <dgm:cxn modelId="{AAF3A9EC-8E20-4E73-B375-F0C41E034562}" srcId="{43537D4D-C039-48AA-AE1E-14253004453E}" destId="{34754FC0-60C9-4EF0-9042-562352920723}" srcOrd="2" destOrd="0" parTransId="{96DA92FF-07D6-44BC-96B0-15BEAD090047}" sibTransId="{9C285E65-FADC-433E-A053-B0B55EF226A9}"/>
    <dgm:cxn modelId="{F11A1FC6-E5CC-4188-B42D-1ED2D2CF5512}" type="presParOf" srcId="{11C164D8-63C7-4F7B-9794-D037A6E5DB29}" destId="{CC8E15E5-056B-4EC0-82AC-5A6A146C7A23}" srcOrd="0" destOrd="0" presId="urn:microsoft.com/office/officeart/2009/layout/CircleArrowProcess"/>
    <dgm:cxn modelId="{CFDB471F-C407-4A75-94DA-B06F65DAC69A}" type="presParOf" srcId="{CC8E15E5-056B-4EC0-82AC-5A6A146C7A23}" destId="{5C5CDF55-F12F-4BE9-B2F6-B6AAF78CFE64}" srcOrd="0" destOrd="0" presId="urn:microsoft.com/office/officeart/2009/layout/CircleArrowProcess"/>
    <dgm:cxn modelId="{12C73CC1-DCB7-4150-9F6A-7E7EBDF0BCFF}" type="presParOf" srcId="{11C164D8-63C7-4F7B-9794-D037A6E5DB29}" destId="{B841EA21-7BD5-4685-B58D-61987A21A590}" srcOrd="1" destOrd="0" presId="urn:microsoft.com/office/officeart/2009/layout/CircleArrowProcess"/>
    <dgm:cxn modelId="{A3377D68-04B9-4534-80D9-AB901CD7BB3B}" type="presParOf" srcId="{11C164D8-63C7-4F7B-9794-D037A6E5DB29}" destId="{E18F0E81-F89F-4EFE-B025-26919BDD1A0A}" srcOrd="2" destOrd="0" presId="urn:microsoft.com/office/officeart/2009/layout/CircleArrowProcess"/>
    <dgm:cxn modelId="{83A5D266-8CA8-46F1-A7B3-04500D98F63A}" type="presParOf" srcId="{11C164D8-63C7-4F7B-9794-D037A6E5DB29}" destId="{6187DD77-3F9C-4BEE-8471-8EC0D5F57724}" srcOrd="3" destOrd="0" presId="urn:microsoft.com/office/officeart/2009/layout/CircleArrowProcess"/>
    <dgm:cxn modelId="{F8C29930-BD67-4E4D-AC10-9ED0C935052D}" type="presParOf" srcId="{6187DD77-3F9C-4BEE-8471-8EC0D5F57724}" destId="{0453DAD7-BDFB-48C7-90E2-7DBDC89F8CDC}" srcOrd="0" destOrd="0" presId="urn:microsoft.com/office/officeart/2009/layout/CircleArrowProcess"/>
    <dgm:cxn modelId="{02CDD844-8EFA-43FD-8FA8-73CF28947425}" type="presParOf" srcId="{11C164D8-63C7-4F7B-9794-D037A6E5DB29}" destId="{CCE4889B-4393-4A61-A19C-20042ADD6AEE}" srcOrd="4" destOrd="0" presId="urn:microsoft.com/office/officeart/2009/layout/CircleArrowProcess"/>
    <dgm:cxn modelId="{1B6C22D7-2003-40DC-8FE3-76BF64579FB9}" type="presParOf" srcId="{11C164D8-63C7-4F7B-9794-D037A6E5DB29}" destId="{51598CB8-BEB8-4E5F-A95E-8804E6682194}" srcOrd="5" destOrd="0" presId="urn:microsoft.com/office/officeart/2009/layout/CircleArrowProcess"/>
    <dgm:cxn modelId="{68CA9013-CD70-49AD-847F-D3DC1D35FC5D}" type="presParOf" srcId="{11C164D8-63C7-4F7B-9794-D037A6E5DB29}" destId="{DC8DC97D-4FCD-4F7C-BF14-D034AB0F8564}" srcOrd="6" destOrd="0" presId="urn:microsoft.com/office/officeart/2009/layout/CircleArrowProcess"/>
    <dgm:cxn modelId="{771F1884-DB61-4C07-8079-02C295363A81}" type="presParOf" srcId="{DC8DC97D-4FCD-4F7C-BF14-D034AB0F8564}" destId="{7E712A6F-2DF6-495B-8CA1-2FCAFC745F13}" srcOrd="0" destOrd="0" presId="urn:microsoft.com/office/officeart/2009/layout/CircleArrowProcess"/>
    <dgm:cxn modelId="{34273128-6FCB-4FAD-868D-275BBF429DAF}" type="presParOf" srcId="{11C164D8-63C7-4F7B-9794-D037A6E5DB29}" destId="{4B60714F-C0CC-43A5-92C6-73E92A04FD92}" srcOrd="7" destOrd="0" presId="urn:microsoft.com/office/officeart/2009/layout/CircleArrowProcess"/>
    <dgm:cxn modelId="{5E855D50-53E4-44CD-970C-645ACAAEBD75}" type="presParOf" srcId="{11C164D8-63C7-4F7B-9794-D037A6E5DB29}" destId="{EE4BB183-BCB7-4908-A799-A1AEBA4F0F63}" srcOrd="8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88EF54-C265-4399-B88A-C05E3F079650}">
      <dsp:nvSpPr>
        <dsp:cNvPr id="0" name=""/>
        <dsp:cNvSpPr/>
      </dsp:nvSpPr>
      <dsp:spPr>
        <a:xfrm rot="16200000">
          <a:off x="-1867795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b="1" kern="1200"/>
            <a:t>PREMIÈRE SAISON</a:t>
          </a:r>
          <a:endParaRPr lang="es-ES" sz="2900" b="1" kern="1200" dirty="0"/>
        </a:p>
      </dsp:txBody>
      <dsp:txXfrm>
        <a:off x="-1867795" y="2772097"/>
        <a:ext cx="4226560" cy="392277"/>
      </dsp:txXfrm>
    </dsp:sp>
    <dsp:sp modelId="{3B6BDC5D-E1E9-406B-AD32-C0CC7952919C}">
      <dsp:nvSpPr>
        <dsp:cNvPr id="0" name=""/>
        <dsp:cNvSpPr/>
      </dsp:nvSpPr>
      <dsp:spPr>
        <a:xfrm>
          <a:off x="441623" y="854956"/>
          <a:ext cx="1953958" cy="422656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b="0" strike="noStrike" kern="1200" spc="-1">
              <a:latin typeface="Tw Cen MT"/>
            </a:rPr>
            <a:t>On a commencé avec un traitement des joueurs qui souffraient de douleur. </a:t>
          </a: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b="0" strike="noStrike" kern="1200" spc="-1">
              <a:latin typeface="Tw Cen MT"/>
            </a:rPr>
            <a:t>On a fait presque 100 manipulations</a:t>
          </a:r>
          <a:endParaRPr lang="es-ES" sz="1600" b="0" strike="noStrike" kern="1200" spc="-1" dirty="0">
            <a:latin typeface="Arial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b="0" strike="noStrike" kern="1200" spc="-1">
              <a:latin typeface="Tw Cen MT"/>
            </a:rPr>
            <a:t>Nous avons eu 107 jours de moins d’arrêt maladie par cervicalgie et lombalgie par rapport à la saison précedente</a:t>
          </a:r>
          <a:endParaRPr lang="es-ES" sz="1600" b="0" strike="noStrike" kern="1200" spc="-1" dirty="0">
            <a:latin typeface="Arial"/>
          </a:endParaRPr>
        </a:p>
      </dsp:txBody>
      <dsp:txXfrm>
        <a:off x="441623" y="854956"/>
        <a:ext cx="1953958" cy="4226560"/>
      </dsp:txXfrm>
    </dsp:sp>
    <dsp:sp modelId="{9389FA39-1356-47F8-8657-E6786B702456}">
      <dsp:nvSpPr>
        <dsp:cNvPr id="0" name=""/>
        <dsp:cNvSpPr/>
      </dsp:nvSpPr>
      <dsp:spPr>
        <a:xfrm>
          <a:off x="49345" y="337150"/>
          <a:ext cx="784555" cy="7845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EB473C-811D-49BE-855A-C2625EC185C3}">
      <dsp:nvSpPr>
        <dsp:cNvPr id="0" name=""/>
        <dsp:cNvSpPr/>
      </dsp:nvSpPr>
      <dsp:spPr>
        <a:xfrm rot="16200000">
          <a:off x="973740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b="1" kern="1200" dirty="0"/>
            <a:t>DEUXIÈME</a:t>
          </a:r>
          <a:r>
            <a:rPr lang="es-ES" sz="2900" kern="1200" dirty="0"/>
            <a:t> </a:t>
          </a:r>
          <a:r>
            <a:rPr lang="es-ES" sz="2900" b="1" kern="1200" dirty="0"/>
            <a:t>SAISON</a:t>
          </a:r>
        </a:p>
      </dsp:txBody>
      <dsp:txXfrm>
        <a:off x="973740" y="2772097"/>
        <a:ext cx="4226560" cy="392277"/>
      </dsp:txXfrm>
    </dsp:sp>
    <dsp:sp modelId="{19355173-DD4A-42A5-B856-BB1EF11F8C1B}">
      <dsp:nvSpPr>
        <dsp:cNvPr id="0" name=""/>
        <dsp:cNvSpPr/>
      </dsp:nvSpPr>
      <dsp:spPr>
        <a:xfrm>
          <a:off x="3283159" y="854956"/>
          <a:ext cx="1953958" cy="4226560"/>
        </a:xfrm>
        <a:prstGeom prst="rect">
          <a:avLst/>
        </a:prstGeom>
        <a:solidFill>
          <a:schemeClr val="accent5">
            <a:hueOff val="1178392"/>
            <a:satOff val="-5635"/>
            <a:lumOff val="6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b="0" strike="noStrike" kern="1200" spc="-1">
              <a:latin typeface="Tw Cen MT"/>
            </a:rPr>
            <a:t>On a préparé une évaluation fonctionnelle du rachis dans l’examen médicale sportif pré-saison.</a:t>
          </a: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b="0" strike="noStrike" kern="1200" spc="-1">
              <a:latin typeface="Tw Cen MT"/>
            </a:rPr>
            <a:t>On a traité les dysfonctions et on a travaillé pour le réequilibre musculaire du core </a:t>
          </a:r>
          <a:endParaRPr lang="es-ES" sz="1600" b="0" strike="noStrike" kern="1200" spc="-1" dirty="0">
            <a:latin typeface="Arial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b="0" strike="noStrike" kern="1200" spc="-1">
              <a:latin typeface="Tw Cen MT"/>
            </a:rPr>
            <a:t>On a fait 120 manipulations et on a eu 220 jours moins d’arrêt maladie sur la base (saison 0)</a:t>
          </a:r>
          <a:endParaRPr lang="es-ES" sz="1600" b="0" strike="noStrike" kern="1200" spc="-1" dirty="0">
            <a:latin typeface="Arial"/>
          </a:endParaRPr>
        </a:p>
      </dsp:txBody>
      <dsp:txXfrm>
        <a:off x="3283159" y="854956"/>
        <a:ext cx="1953958" cy="4226560"/>
      </dsp:txXfrm>
    </dsp:sp>
    <dsp:sp modelId="{CE7495BA-5CEF-4FC1-BF2C-58D90F32E61F}">
      <dsp:nvSpPr>
        <dsp:cNvPr id="0" name=""/>
        <dsp:cNvSpPr/>
      </dsp:nvSpPr>
      <dsp:spPr>
        <a:xfrm>
          <a:off x="2890881" y="337150"/>
          <a:ext cx="784555" cy="78455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D40DA7-2068-4E91-96BE-1EC3C36B1D45}">
      <dsp:nvSpPr>
        <dsp:cNvPr id="0" name=""/>
        <dsp:cNvSpPr/>
      </dsp:nvSpPr>
      <dsp:spPr>
        <a:xfrm rot="16200000">
          <a:off x="3815276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b="1" kern="1200"/>
            <a:t>TROISIÈME SAISON</a:t>
          </a:r>
          <a:endParaRPr lang="es-ES" sz="2900" b="1" kern="1200" dirty="0"/>
        </a:p>
      </dsp:txBody>
      <dsp:txXfrm>
        <a:off x="3815276" y="2772097"/>
        <a:ext cx="4226560" cy="392277"/>
      </dsp:txXfrm>
    </dsp:sp>
    <dsp:sp modelId="{0974026F-DAE4-4182-A2A7-F8475463E357}">
      <dsp:nvSpPr>
        <dsp:cNvPr id="0" name=""/>
        <dsp:cNvSpPr/>
      </dsp:nvSpPr>
      <dsp:spPr>
        <a:xfrm>
          <a:off x="6124695" y="854956"/>
          <a:ext cx="1953958" cy="4226560"/>
        </a:xfrm>
        <a:prstGeom prst="rect">
          <a:avLst/>
        </a:prstGeom>
        <a:solidFill>
          <a:schemeClr val="accent5">
            <a:hueOff val="2356783"/>
            <a:satOff val="-11270"/>
            <a:lumOff val="1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b="0" strike="noStrike" kern="1200" spc="-1" dirty="0" err="1">
              <a:latin typeface="Tw Cen MT"/>
            </a:rPr>
            <a:t>On</a:t>
          </a:r>
          <a:r>
            <a:rPr lang="es-ES" sz="1600" b="0" strike="noStrike" kern="1200" spc="-1" dirty="0">
              <a:latin typeface="Tw Cen MT"/>
            </a:rPr>
            <a:t> a continué le </a:t>
          </a:r>
          <a:r>
            <a:rPr lang="es-ES" sz="1600" b="0" strike="noStrike" kern="1200" spc="-1" dirty="0" err="1">
              <a:latin typeface="Tw Cen MT"/>
            </a:rPr>
            <a:t>travail</a:t>
          </a:r>
          <a:r>
            <a:rPr lang="es-ES" sz="1600" b="0" strike="noStrike" kern="1200" spc="-1" dirty="0">
              <a:latin typeface="Tw Cen MT"/>
            </a:rPr>
            <a:t> et </a:t>
          </a:r>
          <a:r>
            <a:rPr lang="es-ES" sz="1600" b="0" strike="noStrike" kern="1200" spc="-1" dirty="0" err="1">
              <a:latin typeface="Tw Cen MT"/>
            </a:rPr>
            <a:t>on</a:t>
          </a:r>
          <a:r>
            <a:rPr lang="es-ES" sz="1600" b="0" strike="noStrike" kern="1200" spc="-1" dirty="0">
              <a:latin typeface="Tw Cen MT"/>
            </a:rPr>
            <a:t> </a:t>
          </a:r>
          <a:r>
            <a:rPr lang="es-ES" sz="1600" b="0" strike="noStrike" kern="1200" spc="-1" dirty="0" err="1">
              <a:latin typeface="Tw Cen MT"/>
            </a:rPr>
            <a:t>est</a:t>
          </a:r>
          <a:r>
            <a:rPr lang="es-ES" sz="1600" b="0" strike="noStrike" kern="1200" spc="-1" dirty="0">
              <a:latin typeface="Tw Cen MT"/>
            </a:rPr>
            <a:t> </a:t>
          </a:r>
          <a:r>
            <a:rPr lang="es-ES" sz="1600" b="0" strike="noStrike" kern="1200" spc="-1" dirty="0" err="1">
              <a:latin typeface="Tw Cen MT"/>
            </a:rPr>
            <a:t>arrivés</a:t>
          </a:r>
          <a:r>
            <a:rPr lang="es-ES" sz="1600" b="0" strike="noStrike" kern="1200" spc="-1" dirty="0">
              <a:latin typeface="Tw Cen MT"/>
            </a:rPr>
            <a:t> a </a:t>
          </a:r>
          <a:r>
            <a:rPr lang="es-ES" sz="1600" b="0" strike="noStrike" kern="1200" spc="-1" dirty="0" err="1">
              <a:latin typeface="Tw Cen MT"/>
            </a:rPr>
            <a:t>descendre</a:t>
          </a:r>
          <a:r>
            <a:rPr lang="es-ES" sz="1600" b="0" strike="noStrike" kern="1200" spc="-1" dirty="0">
              <a:latin typeface="Tw Cen MT"/>
            </a:rPr>
            <a:t> à 350 </a:t>
          </a:r>
          <a:r>
            <a:rPr lang="es-ES" sz="1600" b="0" strike="noStrike" kern="1200" spc="-1" dirty="0" err="1">
              <a:latin typeface="Tw Cen MT"/>
            </a:rPr>
            <a:t>jours</a:t>
          </a:r>
          <a:r>
            <a:rPr lang="es-ES" sz="1600" b="0" strike="noStrike" kern="1200" spc="-1" dirty="0">
              <a:latin typeface="Tw Cen MT"/>
            </a:rPr>
            <a:t> </a:t>
          </a:r>
          <a:r>
            <a:rPr lang="es-ES" sz="1600" b="0" strike="noStrike" kern="1200" spc="-1" dirty="0" err="1">
              <a:latin typeface="Tw Cen MT"/>
            </a:rPr>
            <a:t>d’arrêt</a:t>
          </a:r>
          <a:r>
            <a:rPr lang="es-ES" sz="1600" b="0" strike="noStrike" kern="1200" spc="-1" dirty="0">
              <a:latin typeface="Tw Cen MT"/>
            </a:rPr>
            <a:t> </a:t>
          </a:r>
          <a:r>
            <a:rPr lang="es-ES" sz="1600" b="0" strike="noStrike" kern="1200" spc="-1" dirty="0" err="1">
              <a:latin typeface="Tw Cen MT"/>
            </a:rPr>
            <a:t>maladie</a:t>
          </a:r>
          <a:r>
            <a:rPr lang="es-ES" sz="1600" b="0" strike="noStrike" kern="1200" spc="-1" dirty="0">
              <a:latin typeface="Tw Cen MT"/>
            </a:rPr>
            <a:t> </a:t>
          </a:r>
          <a:r>
            <a:rPr lang="es-ES" sz="1600" b="0" strike="noStrike" kern="1200" spc="-1" dirty="0" err="1">
              <a:latin typeface="Tw Cen MT"/>
            </a:rPr>
            <a:t>avec</a:t>
          </a:r>
          <a:r>
            <a:rPr lang="es-ES" sz="1600" b="0" strike="noStrike" kern="1200" spc="-1" dirty="0">
              <a:latin typeface="Tw Cen MT"/>
            </a:rPr>
            <a:t> 110 </a:t>
          </a:r>
          <a:r>
            <a:rPr lang="es-ES" sz="1600" b="0" strike="noStrike" kern="1200" spc="-1" dirty="0" err="1">
              <a:latin typeface="Tw Cen MT"/>
            </a:rPr>
            <a:t>manipulations</a:t>
          </a:r>
          <a:endParaRPr lang="es-ES" sz="1600" kern="1200" dirty="0"/>
        </a:p>
      </dsp:txBody>
      <dsp:txXfrm>
        <a:off x="6124695" y="854956"/>
        <a:ext cx="1953958" cy="4226560"/>
      </dsp:txXfrm>
    </dsp:sp>
    <dsp:sp modelId="{94095DFF-D593-4E63-97DD-6768DB9F8F05}">
      <dsp:nvSpPr>
        <dsp:cNvPr id="0" name=""/>
        <dsp:cNvSpPr/>
      </dsp:nvSpPr>
      <dsp:spPr>
        <a:xfrm>
          <a:off x="5732418" y="337150"/>
          <a:ext cx="784555" cy="7845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5CDF55-F12F-4BE9-B2F6-B6AAF78CFE64}">
      <dsp:nvSpPr>
        <dsp:cNvPr id="0" name=""/>
        <dsp:cNvSpPr/>
      </dsp:nvSpPr>
      <dsp:spPr>
        <a:xfrm>
          <a:off x="1779588" y="0"/>
          <a:ext cx="2540250" cy="254063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41EA21-7BD5-4685-B58D-61987A21A590}">
      <dsp:nvSpPr>
        <dsp:cNvPr id="0" name=""/>
        <dsp:cNvSpPr/>
      </dsp:nvSpPr>
      <dsp:spPr>
        <a:xfrm>
          <a:off x="4185687" y="766128"/>
          <a:ext cx="2162677" cy="10164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baseline="0" dirty="0"/>
            <a:t>DDIM entre T10 et L2.</a:t>
          </a:r>
          <a:endParaRPr lang="en-US" sz="1200" kern="1200" dirty="0"/>
        </a:p>
      </dsp:txBody>
      <dsp:txXfrm>
        <a:off x="4185687" y="766128"/>
        <a:ext cx="2162677" cy="1016465"/>
      </dsp:txXfrm>
    </dsp:sp>
    <dsp:sp modelId="{E18F0E81-F89F-4EFE-B025-26919BDD1A0A}">
      <dsp:nvSpPr>
        <dsp:cNvPr id="0" name=""/>
        <dsp:cNvSpPr/>
      </dsp:nvSpPr>
      <dsp:spPr>
        <a:xfrm>
          <a:off x="2341067" y="917246"/>
          <a:ext cx="1411568" cy="705615"/>
        </a:xfrm>
        <a:prstGeom prst="rect">
          <a:avLst/>
        </a:prstGeom>
        <a:solidFill>
          <a:schemeClr val="bg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u="sng" kern="1200" baseline="0" dirty="0">
              <a:solidFill>
                <a:schemeClr val="bg1"/>
              </a:solidFill>
              <a:latin typeface="Tw Cen MT" panose="020B0602020104020603"/>
            </a:rPr>
            <a:t>EXAMEN SEGMENTAIRE</a:t>
          </a:r>
          <a:r>
            <a:rPr lang="es-ES" sz="1200" kern="1200" baseline="0" dirty="0"/>
            <a:t>:</a:t>
          </a:r>
          <a:r>
            <a:rPr lang="es-ES" sz="1200" kern="1200" baseline="0" dirty="0">
              <a:latin typeface="Tw Cen MT" panose="020B0602020104020603"/>
            </a:rPr>
            <a:t> </a:t>
          </a:r>
          <a:endParaRPr lang="en-US" sz="1200" kern="1200" dirty="0"/>
        </a:p>
      </dsp:txBody>
      <dsp:txXfrm>
        <a:off x="2341067" y="917246"/>
        <a:ext cx="1411568" cy="705615"/>
      </dsp:txXfrm>
    </dsp:sp>
    <dsp:sp modelId="{0453DAD7-BDFB-48C7-90E2-7DBDC89F8CDC}">
      <dsp:nvSpPr>
        <dsp:cNvPr id="0" name=""/>
        <dsp:cNvSpPr/>
      </dsp:nvSpPr>
      <dsp:spPr>
        <a:xfrm>
          <a:off x="1074043" y="1459784"/>
          <a:ext cx="2540250" cy="254063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shade val="80000"/>
            <a:hueOff val="223096"/>
            <a:satOff val="-4529"/>
            <a:lumOff val="153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E4889B-4393-4A61-A19C-20042ADD6AEE}">
      <dsp:nvSpPr>
        <dsp:cNvPr id="0" name=""/>
        <dsp:cNvSpPr/>
      </dsp:nvSpPr>
      <dsp:spPr>
        <a:xfrm>
          <a:off x="3433776" y="1950594"/>
          <a:ext cx="4667663" cy="1432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b="1" kern="1200" baseline="0" dirty="0" err="1">
              <a:solidFill>
                <a:schemeClr val="tx1"/>
              </a:solidFill>
              <a:latin typeface="+mn-lt"/>
            </a:rPr>
            <a:t>Cellulalgie</a:t>
          </a:r>
          <a:r>
            <a:rPr lang="es-ES" sz="1200" b="1" kern="1200" baseline="0" dirty="0">
              <a:solidFill>
                <a:schemeClr val="tx1"/>
              </a:solidFill>
              <a:latin typeface="+mn-lt"/>
            </a:rPr>
            <a:t> </a:t>
          </a:r>
          <a:r>
            <a:rPr lang="es-ES" sz="1200" b="1" kern="1200" baseline="0" dirty="0" err="1">
              <a:solidFill>
                <a:schemeClr val="tx1"/>
              </a:solidFill>
              <a:latin typeface="+mn-lt"/>
            </a:rPr>
            <a:t>lombofessière</a:t>
          </a:r>
          <a:r>
            <a:rPr lang="es-ES" sz="1200" b="1" kern="1200" baseline="0" dirty="0">
              <a:solidFill>
                <a:schemeClr val="tx1"/>
              </a:solidFill>
              <a:latin typeface="+mn-lt"/>
            </a:rPr>
            <a:t>: </a:t>
          </a:r>
          <a:r>
            <a:rPr lang="es-ES" sz="1200" b="0" kern="1200" baseline="0" dirty="0">
              <a:solidFill>
                <a:schemeClr val="tx1"/>
              </a:solidFill>
              <a:latin typeface="+mn-lt"/>
            </a:rPr>
            <a:t>À la región </a:t>
          </a:r>
          <a:r>
            <a:rPr lang="es-ES" sz="1200" b="0" kern="1200" baseline="0" dirty="0" err="1">
              <a:solidFill>
                <a:schemeClr val="tx1"/>
              </a:solidFill>
              <a:latin typeface="+mn-lt"/>
            </a:rPr>
            <a:t>cutanée</a:t>
          </a:r>
          <a:r>
            <a:rPr lang="es-ES" sz="1200" b="0" kern="1200" baseline="0" dirty="0">
              <a:solidFill>
                <a:schemeClr val="tx1"/>
              </a:solidFill>
              <a:latin typeface="+mn-lt"/>
            </a:rPr>
            <a:t> </a:t>
          </a:r>
          <a:r>
            <a:rPr lang="es-ES" sz="1200" kern="1200" baseline="0" dirty="0">
              <a:solidFill>
                <a:schemeClr val="tx1"/>
              </a:solidFill>
              <a:latin typeface="+mn-lt"/>
            </a:rPr>
            <a:t>des </a:t>
          </a:r>
          <a:r>
            <a:rPr lang="es-ES" sz="1200" kern="1200" baseline="0" dirty="0" err="1">
              <a:solidFill>
                <a:schemeClr val="tx1"/>
              </a:solidFill>
              <a:latin typeface="+mn-lt"/>
            </a:rPr>
            <a:t>branches</a:t>
          </a:r>
          <a:r>
            <a:rPr lang="es-ES" sz="1200" kern="1200" baseline="0" dirty="0">
              <a:solidFill>
                <a:schemeClr val="tx1"/>
              </a:solidFill>
              <a:latin typeface="+mn-lt"/>
            </a:rPr>
            <a:t> </a:t>
          </a:r>
          <a:r>
            <a:rPr lang="es-ES" sz="1200" kern="1200" baseline="0" dirty="0" err="1">
              <a:solidFill>
                <a:schemeClr val="tx1"/>
              </a:solidFill>
              <a:latin typeface="+mn-lt"/>
            </a:rPr>
            <a:t>postérieure</a:t>
          </a:r>
          <a:r>
            <a:rPr lang="es-ES" sz="1200" kern="1200" baseline="0" dirty="0">
              <a:solidFill>
                <a:schemeClr val="tx1"/>
              </a:solidFill>
              <a:latin typeface="+mn-lt"/>
            </a:rPr>
            <a:t>, </a:t>
          </a:r>
          <a:r>
            <a:rPr lang="es-ES" sz="1200" kern="1200" baseline="0" dirty="0" err="1">
              <a:solidFill>
                <a:schemeClr val="tx1"/>
              </a:solidFill>
              <a:latin typeface="+mn-lt"/>
            </a:rPr>
            <a:t>antérieure</a:t>
          </a:r>
          <a:r>
            <a:rPr lang="es-ES" sz="1200" kern="1200" baseline="0" dirty="0">
              <a:solidFill>
                <a:schemeClr val="tx1"/>
              </a:solidFill>
              <a:latin typeface="+mn-lt"/>
            </a:rPr>
            <a:t> </a:t>
          </a:r>
          <a:r>
            <a:rPr lang="es-ES" sz="1200" kern="1200" baseline="0" dirty="0" err="1">
              <a:solidFill>
                <a:schemeClr val="tx1"/>
              </a:solidFill>
              <a:latin typeface="+mn-lt"/>
            </a:rPr>
            <a:t>ou</a:t>
          </a:r>
          <a:r>
            <a:rPr lang="es-ES" sz="1200" kern="1200" baseline="0" dirty="0">
              <a:solidFill>
                <a:schemeClr val="tx1"/>
              </a:solidFill>
              <a:latin typeface="+mn-lt"/>
            </a:rPr>
            <a:t> </a:t>
          </a:r>
          <a:r>
            <a:rPr lang="es-ES" sz="1200" kern="1200" baseline="0" dirty="0" err="1">
              <a:solidFill>
                <a:schemeClr val="tx1"/>
              </a:solidFill>
              <a:latin typeface="+mn-lt"/>
            </a:rPr>
            <a:t>latéral</a:t>
          </a:r>
          <a:r>
            <a:rPr lang="es-ES" sz="1200" kern="1200" baseline="0" dirty="0">
              <a:solidFill>
                <a:schemeClr val="tx1"/>
              </a:solidFill>
              <a:latin typeface="+mn-lt"/>
            </a:rPr>
            <a:t> du n. </a:t>
          </a:r>
          <a:r>
            <a:rPr lang="es-ES" sz="1200" kern="1200" baseline="0" dirty="0" err="1">
              <a:solidFill>
                <a:schemeClr val="tx1"/>
              </a:solidFill>
              <a:latin typeface="+mn-lt"/>
            </a:rPr>
            <a:t>thoracolombaire</a:t>
          </a:r>
          <a:r>
            <a:rPr lang="es-ES" sz="1200" kern="1200" baseline="0" dirty="0">
              <a:solidFill>
                <a:schemeClr val="tx1"/>
              </a:solidFill>
              <a:latin typeface="+mn-lt"/>
            </a:rPr>
            <a:t>  </a:t>
          </a:r>
          <a:endParaRPr lang="en-US" sz="1200" kern="1200" dirty="0">
            <a:solidFill>
              <a:schemeClr val="tx1"/>
            </a:solidFill>
            <a:latin typeface="+mn-lt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b="1" kern="1200" baseline="0" dirty="0">
              <a:solidFill>
                <a:schemeClr val="tx1"/>
              </a:solidFill>
              <a:latin typeface="+mn-lt"/>
            </a:rPr>
            <a:t>Point de </a:t>
          </a:r>
          <a:r>
            <a:rPr lang="es-ES" sz="1200" b="1" kern="1200" baseline="0" dirty="0" err="1">
              <a:solidFill>
                <a:schemeClr val="tx1"/>
              </a:solidFill>
              <a:latin typeface="+mn-lt"/>
            </a:rPr>
            <a:t>crête</a:t>
          </a:r>
          <a:r>
            <a:rPr lang="es-ES" sz="1200" b="1" kern="1200" baseline="0" dirty="0">
              <a:solidFill>
                <a:schemeClr val="tx1"/>
              </a:solidFill>
              <a:latin typeface="+mn-lt"/>
            </a:rPr>
            <a:t>: </a:t>
          </a:r>
          <a:r>
            <a:rPr lang="es-ES" sz="1200" b="0" kern="1200" baseline="0" dirty="0">
              <a:solidFill>
                <a:schemeClr val="tx1"/>
              </a:solidFill>
              <a:latin typeface="+mn-lt"/>
            </a:rPr>
            <a:t>Point </a:t>
          </a:r>
          <a:r>
            <a:rPr lang="es-ES" sz="1200" b="0" kern="1200" baseline="0" dirty="0" err="1">
              <a:solidFill>
                <a:schemeClr val="tx1"/>
              </a:solidFill>
              <a:latin typeface="+mn-lt"/>
            </a:rPr>
            <a:t>précis</a:t>
          </a:r>
          <a:r>
            <a:rPr lang="es-ES" sz="1200" b="0" kern="1200" baseline="0" dirty="0">
              <a:solidFill>
                <a:schemeClr val="tx1"/>
              </a:solidFill>
              <a:latin typeface="+mn-lt"/>
            </a:rPr>
            <a:t>, </a:t>
          </a:r>
          <a:r>
            <a:rPr lang="es-ES" sz="1200" b="0" kern="1200" baseline="0" dirty="0" err="1">
              <a:solidFill>
                <a:schemeClr val="tx1"/>
              </a:solidFill>
              <a:latin typeface="+mn-lt"/>
            </a:rPr>
            <a:t>doloureux</a:t>
          </a:r>
          <a:r>
            <a:rPr lang="es-ES" sz="1200" b="0" kern="1200" baseline="0" dirty="0">
              <a:solidFill>
                <a:schemeClr val="tx1"/>
              </a:solidFill>
              <a:latin typeface="+mn-lt"/>
            </a:rPr>
            <a:t> à </a:t>
          </a:r>
          <a:r>
            <a:rPr lang="es-ES" sz="1200" kern="1200" baseline="0" dirty="0">
              <a:solidFill>
                <a:schemeClr val="tx1"/>
              </a:solidFill>
              <a:latin typeface="+mn-lt"/>
            </a:rPr>
            <a:t>la </a:t>
          </a:r>
          <a:r>
            <a:rPr lang="es-ES" sz="1200" kern="1200" baseline="0" dirty="0" err="1">
              <a:solidFill>
                <a:schemeClr val="tx1"/>
              </a:solidFill>
              <a:latin typeface="+mn-lt"/>
            </a:rPr>
            <a:t>palpation</a:t>
          </a:r>
          <a:r>
            <a:rPr lang="es-ES" sz="1200" kern="1200" baseline="0" dirty="0">
              <a:solidFill>
                <a:schemeClr val="tx1"/>
              </a:solidFill>
              <a:latin typeface="+mn-lt"/>
            </a:rPr>
            <a:t>, à 7-8 cm de la </a:t>
          </a:r>
          <a:r>
            <a:rPr lang="es-ES" sz="1200" kern="1200" baseline="0" dirty="0" err="1">
              <a:solidFill>
                <a:schemeClr val="tx1"/>
              </a:solidFill>
              <a:latin typeface="+mn-lt"/>
            </a:rPr>
            <a:t>ligne</a:t>
          </a:r>
          <a:r>
            <a:rPr lang="es-ES" sz="1200" kern="1200" baseline="0" dirty="0">
              <a:solidFill>
                <a:schemeClr val="tx1"/>
              </a:solidFill>
              <a:latin typeface="+mn-lt"/>
            </a:rPr>
            <a:t> </a:t>
          </a:r>
          <a:r>
            <a:rPr lang="es-ES" sz="1200" kern="1200" baseline="0" dirty="0" err="1">
              <a:solidFill>
                <a:schemeClr val="tx1"/>
              </a:solidFill>
              <a:latin typeface="+mn-lt"/>
            </a:rPr>
            <a:t>médiane</a:t>
          </a:r>
          <a:r>
            <a:rPr lang="es-ES" sz="1200" kern="1200" baseline="0" dirty="0">
              <a:solidFill>
                <a:schemeClr val="tx1"/>
              </a:solidFill>
              <a:latin typeface="+mn-lt"/>
            </a:rPr>
            <a:t>, par </a:t>
          </a:r>
          <a:r>
            <a:rPr lang="es-ES" sz="1200" kern="1200" baseline="0" dirty="0" err="1">
              <a:solidFill>
                <a:schemeClr val="tx1"/>
              </a:solidFill>
              <a:latin typeface="+mn-lt"/>
            </a:rPr>
            <a:t>compression</a:t>
          </a:r>
          <a:r>
            <a:rPr lang="es-ES" sz="1200" kern="1200" baseline="0" dirty="0">
              <a:solidFill>
                <a:schemeClr val="tx1"/>
              </a:solidFill>
              <a:latin typeface="+mn-lt"/>
            </a:rPr>
            <a:t> de la </a:t>
          </a:r>
          <a:r>
            <a:rPr lang="es-ES" sz="1200" kern="1200" baseline="0" dirty="0" err="1">
              <a:solidFill>
                <a:schemeClr val="tx1"/>
              </a:solidFill>
              <a:latin typeface="+mn-lt"/>
            </a:rPr>
            <a:t>branche</a:t>
          </a:r>
          <a:r>
            <a:rPr lang="es-ES" sz="1200" kern="1200" baseline="0" dirty="0">
              <a:solidFill>
                <a:schemeClr val="tx1"/>
              </a:solidFill>
              <a:latin typeface="+mn-lt"/>
            </a:rPr>
            <a:t> </a:t>
          </a:r>
          <a:r>
            <a:rPr lang="es-ES" sz="1200" kern="1200" baseline="0" dirty="0" err="1">
              <a:solidFill>
                <a:schemeClr val="tx1"/>
              </a:solidFill>
              <a:latin typeface="+mn-lt"/>
            </a:rPr>
            <a:t>postérieure</a:t>
          </a:r>
          <a:r>
            <a:rPr lang="es-ES" sz="1200" kern="1200" baseline="0" dirty="0">
              <a:solidFill>
                <a:schemeClr val="tx1"/>
              </a:solidFill>
              <a:latin typeface="+mn-lt"/>
            </a:rPr>
            <a:t> </a:t>
          </a:r>
          <a:r>
            <a:rPr lang="es-ES" sz="1200" kern="1200" baseline="0" dirty="0" err="1">
              <a:solidFill>
                <a:schemeClr val="tx1"/>
              </a:solidFill>
              <a:latin typeface="+mn-lt"/>
            </a:rPr>
            <a:t>contre</a:t>
          </a:r>
          <a:r>
            <a:rPr lang="es-ES" sz="1200" kern="1200" baseline="0" dirty="0">
              <a:solidFill>
                <a:schemeClr val="tx1"/>
              </a:solidFill>
              <a:latin typeface="+mn-lt"/>
            </a:rPr>
            <a:t> la </a:t>
          </a:r>
          <a:r>
            <a:rPr lang="es-ES" sz="1200" kern="1200" baseline="0" dirty="0" err="1">
              <a:solidFill>
                <a:schemeClr val="tx1"/>
              </a:solidFill>
              <a:latin typeface="+mn-lt"/>
            </a:rPr>
            <a:t>crête</a:t>
          </a:r>
          <a:r>
            <a:rPr lang="es-ES" sz="1200" kern="1200" baseline="0" dirty="0">
              <a:solidFill>
                <a:schemeClr val="tx1"/>
              </a:solidFill>
              <a:latin typeface="+mn-lt"/>
            </a:rPr>
            <a:t> </a:t>
          </a:r>
          <a:r>
            <a:rPr lang="es-ES" sz="1200" kern="1200" baseline="0" dirty="0" err="1">
              <a:solidFill>
                <a:schemeClr val="tx1"/>
              </a:solidFill>
              <a:latin typeface="+mn-lt"/>
            </a:rPr>
            <a:t>iliaque</a:t>
          </a:r>
          <a:r>
            <a:rPr lang="es-ES" sz="1200" kern="1200" baseline="0" dirty="0">
              <a:solidFill>
                <a:schemeClr val="tx1"/>
              </a:solidFill>
              <a:latin typeface="+mn-lt"/>
            </a:rPr>
            <a:t>.</a:t>
          </a:r>
          <a:endParaRPr lang="en-US" sz="1200" kern="1200" dirty="0" err="1">
            <a:solidFill>
              <a:schemeClr val="tx1"/>
            </a:solidFill>
            <a:latin typeface="+mn-lt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b="1" kern="1200" baseline="0" dirty="0" err="1">
              <a:solidFill>
                <a:schemeClr val="tx1"/>
              </a:solidFill>
              <a:latin typeface="+mn-lt"/>
            </a:rPr>
            <a:t>Cordons</a:t>
          </a:r>
          <a:r>
            <a:rPr lang="es-ES" sz="1200" b="1" kern="1200" baseline="0" dirty="0">
              <a:solidFill>
                <a:schemeClr val="tx1"/>
              </a:solidFill>
              <a:latin typeface="+mn-lt"/>
            </a:rPr>
            <a:t> </a:t>
          </a:r>
          <a:r>
            <a:rPr lang="es-ES" sz="1200" b="1" kern="1200" baseline="0" dirty="0" err="1">
              <a:solidFill>
                <a:schemeClr val="tx1"/>
              </a:solidFill>
              <a:latin typeface="+mn-lt"/>
            </a:rPr>
            <a:t>musculaires</a:t>
          </a:r>
          <a:r>
            <a:rPr lang="es-ES" sz="1200" kern="1200" baseline="0" dirty="0">
              <a:solidFill>
                <a:schemeClr val="tx1"/>
              </a:solidFill>
              <a:latin typeface="+mn-lt"/>
            </a:rPr>
            <a:t>: Au </a:t>
          </a:r>
          <a:r>
            <a:rPr lang="es-ES" sz="1200" kern="1200" baseline="0" dirty="0" err="1">
              <a:solidFill>
                <a:schemeClr val="tx1"/>
              </a:solidFill>
              <a:latin typeface="+mn-lt"/>
            </a:rPr>
            <a:t>quadratus</a:t>
          </a:r>
          <a:r>
            <a:rPr lang="es-ES" sz="1200" kern="1200" baseline="0" dirty="0">
              <a:solidFill>
                <a:schemeClr val="tx1"/>
              </a:solidFill>
              <a:latin typeface="+mn-lt"/>
            </a:rPr>
            <a:t> </a:t>
          </a:r>
          <a:r>
            <a:rPr lang="es-ES" sz="1200" kern="1200" baseline="0" dirty="0" err="1">
              <a:solidFill>
                <a:schemeClr val="tx1"/>
              </a:solidFill>
              <a:latin typeface="+mn-lt"/>
            </a:rPr>
            <a:t>lumborum</a:t>
          </a:r>
          <a:r>
            <a:rPr lang="es-ES" sz="1200" kern="1200" baseline="0" dirty="0">
              <a:solidFill>
                <a:schemeClr val="tx1"/>
              </a:solidFill>
              <a:latin typeface="+mn-lt"/>
            </a:rPr>
            <a:t> et </a:t>
          </a:r>
          <a:r>
            <a:rPr lang="es-ES" sz="1200" kern="1200" baseline="0" dirty="0" err="1">
              <a:solidFill>
                <a:schemeClr val="tx1"/>
              </a:solidFill>
              <a:latin typeface="+mn-lt"/>
            </a:rPr>
            <a:t>rectus</a:t>
          </a:r>
          <a:r>
            <a:rPr lang="es-ES" sz="1200" kern="1200" baseline="0" dirty="0">
              <a:solidFill>
                <a:schemeClr val="tx1"/>
              </a:solidFill>
              <a:latin typeface="+mn-lt"/>
            </a:rPr>
            <a:t> </a:t>
          </a:r>
          <a:r>
            <a:rPr lang="es-ES" sz="1200" kern="1200" baseline="0" dirty="0" err="1">
              <a:solidFill>
                <a:schemeClr val="tx1"/>
              </a:solidFill>
              <a:latin typeface="+mn-lt"/>
            </a:rPr>
            <a:t>abdominis</a:t>
          </a:r>
          <a:endParaRPr lang="en-US" sz="1200" kern="1200" dirty="0" err="1">
            <a:solidFill>
              <a:schemeClr val="tx1"/>
            </a:solidFill>
            <a:latin typeface="+mn-lt"/>
          </a:endParaRPr>
        </a:p>
      </dsp:txBody>
      <dsp:txXfrm>
        <a:off x="3433776" y="1950594"/>
        <a:ext cx="4667663" cy="1432962"/>
      </dsp:txXfrm>
    </dsp:sp>
    <dsp:sp modelId="{51598CB8-BEB8-4E5F-A95E-8804E6682194}">
      <dsp:nvSpPr>
        <dsp:cNvPr id="0" name=""/>
        <dsp:cNvSpPr/>
      </dsp:nvSpPr>
      <dsp:spPr>
        <a:xfrm>
          <a:off x="1673546" y="2332723"/>
          <a:ext cx="1411568" cy="705615"/>
        </a:xfrm>
        <a:prstGeom prst="rect">
          <a:avLst/>
        </a:prstGeom>
        <a:solidFill>
          <a:schemeClr val="bg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u="sng" kern="1200" baseline="0" dirty="0">
              <a:solidFill>
                <a:schemeClr val="bg1"/>
              </a:solidFill>
            </a:rPr>
            <a:t>SYNDROME </a:t>
          </a:r>
          <a:r>
            <a:rPr lang="es-ES" sz="1200" b="1" u="sng" kern="1200" baseline="0" dirty="0">
              <a:solidFill>
                <a:schemeClr val="bg1"/>
              </a:solidFill>
              <a:latin typeface="Century Gothic" panose="020B0502020202020204"/>
            </a:rPr>
            <a:t>CELLULO-TENO-PERIOSTO-MIALGIQUE</a:t>
          </a:r>
          <a:r>
            <a:rPr lang="es-ES" sz="1200" b="1" u="sng" kern="1200" baseline="0" dirty="0">
              <a:solidFill>
                <a:schemeClr val="bg1"/>
              </a:solidFill>
            </a:rPr>
            <a:t> </a:t>
          </a:r>
          <a:r>
            <a:rPr lang="es-ES" sz="1200" kern="1200" baseline="0" dirty="0"/>
            <a:t>:</a:t>
          </a:r>
          <a:r>
            <a:rPr lang="es-ES" sz="1200" kern="1200" baseline="0" dirty="0">
              <a:latin typeface="Tw Cen MT" panose="020B0602020104020603"/>
            </a:rPr>
            <a:t> </a:t>
          </a:r>
          <a:endParaRPr lang="en-US" sz="1200" kern="1200" dirty="0">
            <a:latin typeface="Tw Cen MT" panose="020B0602020104020603"/>
          </a:endParaRPr>
        </a:p>
      </dsp:txBody>
      <dsp:txXfrm>
        <a:off x="1673546" y="2332723"/>
        <a:ext cx="1411568" cy="705615"/>
      </dsp:txXfrm>
    </dsp:sp>
    <dsp:sp modelId="{7E712A6F-2DF6-495B-8CA1-2FCAFC745F13}">
      <dsp:nvSpPr>
        <dsp:cNvPr id="0" name=""/>
        <dsp:cNvSpPr/>
      </dsp:nvSpPr>
      <dsp:spPr>
        <a:xfrm>
          <a:off x="1960387" y="3094256"/>
          <a:ext cx="2182468" cy="2183343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shade val="80000"/>
            <a:hueOff val="446191"/>
            <a:satOff val="-9058"/>
            <a:lumOff val="306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60714F-C0CC-43A5-92C6-73E92A04FD92}">
      <dsp:nvSpPr>
        <dsp:cNvPr id="0" name=""/>
        <dsp:cNvSpPr/>
      </dsp:nvSpPr>
      <dsp:spPr>
        <a:xfrm>
          <a:off x="4211428" y="3704303"/>
          <a:ext cx="3890011" cy="10164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baseline="0" dirty="0">
              <a:latin typeface="+mn-lt"/>
            </a:rPr>
            <a:t>Normal </a:t>
          </a:r>
          <a:r>
            <a:rPr lang="es-ES" sz="1200" kern="1200" baseline="0" dirty="0" err="1">
              <a:latin typeface="+mn-lt"/>
            </a:rPr>
            <a:t>ou</a:t>
          </a:r>
          <a:r>
            <a:rPr lang="es-ES" sz="1200" kern="1200" baseline="0" dirty="0">
              <a:latin typeface="+mn-lt"/>
            </a:rPr>
            <a:t> </a:t>
          </a:r>
          <a:r>
            <a:rPr lang="es-ES" sz="1200" kern="1200" baseline="0" dirty="0" err="1">
              <a:latin typeface="+mn-lt"/>
            </a:rPr>
            <a:t>lésiones</a:t>
          </a:r>
          <a:r>
            <a:rPr lang="es-ES" sz="1200" kern="1200" baseline="0" dirty="0">
              <a:latin typeface="+mn-lt"/>
            </a:rPr>
            <a:t> </a:t>
          </a:r>
          <a:r>
            <a:rPr lang="es-ES" sz="1200" kern="1200" baseline="0" dirty="0" err="1">
              <a:latin typeface="+mn-lt"/>
            </a:rPr>
            <a:t>dégénératives</a:t>
          </a:r>
          <a:r>
            <a:rPr lang="es-ES" sz="1200" kern="1200" baseline="0" dirty="0">
              <a:latin typeface="+mn-lt"/>
            </a:rPr>
            <a:t> </a:t>
          </a:r>
          <a:r>
            <a:rPr lang="es-ES" sz="1200" kern="1200" baseline="0" dirty="0" err="1">
              <a:latin typeface="+mn-lt"/>
            </a:rPr>
            <a:t>mineurs</a:t>
          </a:r>
          <a:endParaRPr lang="en-US" sz="1200" kern="1200" dirty="0">
            <a:latin typeface="+mn-lt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baseline="0" dirty="0">
              <a:latin typeface="+mn-lt"/>
            </a:rPr>
            <a:t>Fractures </a:t>
          </a:r>
          <a:r>
            <a:rPr lang="es-ES" sz="1200" kern="1200" baseline="0" dirty="0" err="1">
              <a:latin typeface="+mn-lt"/>
            </a:rPr>
            <a:t>anciennes</a:t>
          </a:r>
          <a:r>
            <a:rPr lang="es-ES" sz="1200" kern="1200" baseline="0" dirty="0">
              <a:latin typeface="+mn-lt"/>
            </a:rPr>
            <a:t> non </a:t>
          </a:r>
          <a:r>
            <a:rPr lang="es-ES" sz="1200" kern="1200" baseline="0" dirty="0" err="1">
              <a:latin typeface="+mn-lt"/>
            </a:rPr>
            <a:t>diagnostiqués</a:t>
          </a:r>
          <a:r>
            <a:rPr lang="es-ES" sz="1200" kern="1200" baseline="0" dirty="0">
              <a:latin typeface="+mn-lt"/>
            </a:rPr>
            <a:t> de T12-L1</a:t>
          </a:r>
          <a:endParaRPr lang="en-US" sz="1200" kern="1200" dirty="0">
            <a:latin typeface="+mn-lt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baseline="0" dirty="0" err="1">
              <a:latin typeface="+mn-lt"/>
            </a:rPr>
            <a:t>Exceptionnellement</a:t>
          </a:r>
          <a:r>
            <a:rPr lang="es-ES" sz="1200" kern="1200" baseline="0" dirty="0">
              <a:latin typeface="+mn-lt"/>
            </a:rPr>
            <a:t>: hernie </a:t>
          </a:r>
          <a:r>
            <a:rPr lang="es-ES" sz="1200" kern="1200" baseline="0" dirty="0" err="1">
              <a:latin typeface="+mn-lt"/>
            </a:rPr>
            <a:t>discale</a:t>
          </a:r>
          <a:r>
            <a:rPr lang="es-ES" sz="1200" kern="1200" baseline="0" dirty="0">
              <a:latin typeface="+mn-lt"/>
            </a:rPr>
            <a:t> </a:t>
          </a:r>
          <a:r>
            <a:rPr lang="es-ES" sz="1200" kern="1200" baseline="0" dirty="0" err="1">
              <a:latin typeface="+mn-lt"/>
            </a:rPr>
            <a:t>ou</a:t>
          </a:r>
          <a:r>
            <a:rPr lang="es-ES" sz="1200" kern="1200" baseline="0" dirty="0">
              <a:latin typeface="+mn-lt"/>
            </a:rPr>
            <a:t> </a:t>
          </a:r>
          <a:r>
            <a:rPr lang="es-ES" sz="1200" kern="1200" baseline="0" dirty="0" err="1">
              <a:latin typeface="+mn-lt"/>
            </a:rPr>
            <a:t>patologie</a:t>
          </a:r>
          <a:r>
            <a:rPr lang="es-ES" sz="1200" kern="1200" baseline="0" dirty="0">
              <a:latin typeface="+mn-lt"/>
            </a:rPr>
            <a:t> </a:t>
          </a:r>
          <a:r>
            <a:rPr lang="es-ES" sz="1200" kern="1200" baseline="0" dirty="0" err="1">
              <a:latin typeface="+mn-lt"/>
            </a:rPr>
            <a:t>organique</a:t>
          </a:r>
          <a:r>
            <a:rPr lang="es-ES" sz="1200" kern="1200" baseline="0" dirty="0">
              <a:latin typeface="+mn-lt"/>
            </a:rPr>
            <a:t>.</a:t>
          </a:r>
          <a:endParaRPr lang="en-US" sz="1200" kern="1200" dirty="0" err="1">
            <a:latin typeface="+mn-lt"/>
          </a:endParaRPr>
        </a:p>
      </dsp:txBody>
      <dsp:txXfrm>
        <a:off x="4211428" y="3704303"/>
        <a:ext cx="3890011" cy="1016465"/>
      </dsp:txXfrm>
    </dsp:sp>
    <dsp:sp modelId="{EE4BB183-BCB7-4908-A799-A1AEBA4F0F63}">
      <dsp:nvSpPr>
        <dsp:cNvPr id="0" name=""/>
        <dsp:cNvSpPr/>
      </dsp:nvSpPr>
      <dsp:spPr>
        <a:xfrm>
          <a:off x="2344406" y="3855814"/>
          <a:ext cx="1411568" cy="705615"/>
        </a:xfrm>
        <a:prstGeom prst="rect">
          <a:avLst/>
        </a:prstGeom>
        <a:solidFill>
          <a:schemeClr val="bg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u="sng" kern="1200" baseline="0" dirty="0">
              <a:solidFill>
                <a:schemeClr val="bg1"/>
              </a:solidFill>
              <a:latin typeface="Tw Cen MT" panose="020B0602020104020603"/>
            </a:rPr>
            <a:t>RADIOLOGIE</a:t>
          </a:r>
          <a:r>
            <a:rPr lang="es-ES" sz="1200" b="1" u="none" kern="1200" baseline="0" dirty="0"/>
            <a:t>:</a:t>
          </a:r>
          <a:endParaRPr lang="en-US" sz="1200" u="none" kern="1200" dirty="0"/>
        </a:p>
      </dsp:txBody>
      <dsp:txXfrm>
        <a:off x="2344406" y="3855814"/>
        <a:ext cx="1411568" cy="7056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0.57751</cdr:x>
      <cdr:y>0.38115</cdr:y>
    </cdr:from>
    <cdr:to>
      <cdr:x>0.72783</cdr:x>
      <cdr:y>0.43622</cdr:y>
    </cdr:to>
    <cdr:sp macro="" textlink="">
      <cdr:nvSpPr>
        <cdr:cNvPr id="178" name="CuadroTexto 1"/>
        <cdr:cNvSpPr/>
      </cdr:nvSpPr>
      <cdr:spPr>
        <a:xfrm xmlns:a="http://schemas.openxmlformats.org/drawingml/2006/main">
          <a:off x="4694040" y="2065320"/>
          <a:ext cx="1221840" cy="29844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0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/>
      </cdr:style>
      <cdr:txBody>
        <a:bodyPr xmlns:a="http://schemas.openxmlformats.org/drawingml/2006/main" vertOverflow="clip" lIns="90000" tIns="45000" rIns="90000" bIns="45000" anchor="t">
          <a:noAutofit/>
        </a:bodyPr>
        <a:lstStyle xmlns:a="http://schemas.openxmlformats.org/drawingml/2006/main"/>
        <a:p xmlns:a="http://schemas.openxmlformats.org/drawingml/2006/main">
          <a:pPr>
            <a:lnSpc>
              <a:spcPct val="100000"/>
            </a:lnSpc>
          </a:pPr>
          <a:r>
            <a:rPr lang="es-ES" sz="1200" b="1" strike="noStrike" spc="-1">
              <a:solidFill>
                <a:srgbClr val="FFFFFF"/>
              </a:solidFill>
              <a:latin typeface="Times New Roman"/>
            </a:rPr>
            <a:t>Charnière TL</a:t>
          </a:r>
          <a:endParaRPr sz="1200" b="0" strike="noStrike" spc="-1">
            <a:solidFill>
              <a:srgbClr val="000000"/>
            </a:solidFill>
            <a:latin typeface="Times New Roman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s-ES" sz="1800" b="0" strike="noStrike" spc="-1">
                <a:solidFill>
                  <a:srgbClr val="000000"/>
                </a:solidFill>
                <a:latin typeface="Century Gothic"/>
              </a:rPr>
              <a:t>Pulse para desplazar la diapositiva</a:t>
            </a: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Pulse para editar el formato de las notas</a:t>
            </a:r>
          </a:p>
        </p:txBody>
      </p:sp>
      <p:sp>
        <p:nvSpPr>
          <p:cNvPr id="12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&lt;cabecera&gt;</a:t>
            </a:r>
          </a:p>
        </p:txBody>
      </p:sp>
      <p:sp>
        <p:nvSpPr>
          <p:cNvPr id="129" name="PlaceHolder 4"/>
          <p:cNvSpPr>
            <a:spLocks noGrp="1"/>
          </p:cNvSpPr>
          <p:nvPr>
            <p:ph type="dt" idx="1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s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&lt;fecha/hora&gt;</a:t>
            </a:r>
          </a:p>
        </p:txBody>
      </p:sp>
      <p:sp>
        <p:nvSpPr>
          <p:cNvPr id="130" name="PlaceHolder 5"/>
          <p:cNvSpPr>
            <a:spLocks noGrp="1"/>
          </p:cNvSpPr>
          <p:nvPr>
            <p:ph type="ftr" idx="1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s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&lt;pie de página&gt;</a:t>
            </a:r>
          </a:p>
        </p:txBody>
      </p:sp>
      <p:sp>
        <p:nvSpPr>
          <p:cNvPr id="131" name="PlaceHolder 6"/>
          <p:cNvSpPr>
            <a:spLocks noGrp="1"/>
          </p:cNvSpPr>
          <p:nvPr>
            <p:ph type="sldNum" idx="1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s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D3CB88A6-2CEC-4531-8742-839D3D737BDA}" type="slidenum"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‹N°›</a:t>
            </a:fld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PlaceHolder 3"/>
          <p:cNvSpPr>
            <a:spLocks noGrp="1"/>
          </p:cNvSpPr>
          <p:nvPr>
            <p:ph type="sldNum" idx="1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es-ES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D259615-7A7F-40E2-9571-0BBBC961880E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es-E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9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PlaceHolder 3"/>
          <p:cNvSpPr>
            <a:spLocks noGrp="1"/>
          </p:cNvSpPr>
          <p:nvPr>
            <p:ph type="sldNum" idx="1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es-ES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96EC34C-FF03-4AC4-B892-38BC4EE24E41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 lang="es-E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0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 type="sldNum" idx="1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es-ES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F14D01E-364E-40B5-919A-B06905A1FD2C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 lang="es-E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D3CB88A6-2CEC-4531-8742-839D3D737BDA}" type="slidenum">
              <a:rPr lang="es-ES" sz="1400" b="0" strike="noStrike" spc="-1" smtClean="0">
                <a:solidFill>
                  <a:srgbClr val="000000"/>
                </a:solidFill>
                <a:latin typeface="Times New Roman"/>
              </a:rPr>
              <a:t>7</a:t>
            </a:fld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14497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73E9704-D89F-43C7-A158-CF6D0F3405D7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AD3E8AF-182B-4B20-BD2A-D795422541E0}" type="slidenum">
              <a:t>‹N°›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D8F6CD0-72ED-4DB1-AC26-0050DF11C6C8}" type="slidenum">
              <a:t>‹N°›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06580DB-937E-4405-B4C8-B1842AB36B77}" type="slidenum">
              <a:t>‹N°›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36C9629E-A5C5-4C89-A309-0C8C3051B4FE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1BD5BAF0-68CB-4DAE-8CFB-8FE4691CD04F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6DA4D740-9E3C-4E9F-A021-02C00CBEEEDD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4050A40-1F8F-4FB4-A7A7-E359043DE590}" type="slidenum">
              <a:t>‹N°›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C626B765-B016-443A-AB13-9D7EA5A2BA99}" type="slidenum">
              <a:t>‹N°›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1066680" y="642600"/>
            <a:ext cx="10058040" cy="635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19D3561B-CD44-448F-9642-008E1D462D85}" type="slidenum">
              <a:t>‹N°›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BD546772-11A0-48A1-8CD5-20B04CBE2C82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16B9FC4-217C-4AF8-9A7C-2FBE7FEC3D4B}" type="slidenum">
              <a:t>‹N°›</a:t>
            </a:fld>
            <a:endParaRPr/>
          </a:p>
        </p:txBody>
      </p:sp>
      <p:sp>
        <p:nvSpPr>
          <p:cNvPr id="2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0F4BA131-43FC-467F-9413-2F703F94235F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2CF91389-6035-4884-9350-AE455478572A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E9B3BD34-9506-4926-9F51-2D3638C372C1}" type="slidenum">
              <a:t>‹N°›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DA946653-C167-4203-8CB5-45217D7D7BA1}" type="slidenum">
              <a:t>‹N°›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D7926710-F7A0-4D39-9F9D-16908658DF12}" type="slidenum">
              <a:t>‹N°›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DB0F37F-21A3-41FD-941A-8BB74199673B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44A2C7B-6CAC-4811-BEC7-A9E63B880147}" type="slidenum">
              <a:t>‹N°›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B466813-99E9-4194-B08D-CFFD0CFADA3B}" type="slidenum">
              <a:t>‹N°›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1066680" y="642600"/>
            <a:ext cx="10058040" cy="6357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3A04ED0-44E7-4020-973D-D46E3CE1E885}" type="slidenum">
              <a:t>‹N°›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2F3602E-6547-4C4F-9DFF-07DF90526ED7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D639094-AB3A-40CA-B7CF-649CF7FAE8DB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268022A-44E1-49A6-BC3D-7AFA4EBFA715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/>
          <p:nvPr/>
        </p:nvSpPr>
        <p:spPr>
          <a:xfrm>
            <a:off x="234720" y="237600"/>
            <a:ext cx="11722320" cy="638208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es-ES" sz="4800" b="0" strike="noStrike" spc="-1">
                <a:solidFill>
                  <a:srgbClr val="262626"/>
                </a:solidFill>
                <a:latin typeface="Century Gothic"/>
              </a:rPr>
              <a:t>Haga clic para modificar el estilo de título del patrón</a:t>
            </a:r>
            <a:endParaRPr lang="es-ES" sz="4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dt" idx="1"/>
          </p:nvPr>
        </p:nvSpPr>
        <p:spPr>
          <a:xfrm>
            <a:off x="274320" y="6307560"/>
            <a:ext cx="2742840" cy="2739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rgbClr val="000000"/>
                </a:solidFill>
                <a:latin typeface="Tw Cen MT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rgbClr val="000000"/>
                </a:solidFill>
                <a:latin typeface="Tw Cen MT"/>
              </a:rPr>
              <a:t>&lt;fecha/hora&gt;</a:t>
            </a:r>
            <a:endParaRPr lang="es-ES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ftr" idx="2"/>
          </p:nvPr>
        </p:nvSpPr>
        <p:spPr>
          <a:xfrm>
            <a:off x="3489840" y="6307560"/>
            <a:ext cx="5211720" cy="2739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ctr">
              <a:buNone/>
              <a:defRPr lang="es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&lt;pie de página&gt;</a:t>
            </a:r>
          </a:p>
        </p:txBody>
      </p:sp>
      <p:sp>
        <p:nvSpPr>
          <p:cNvPr id="4" name="PlaceHolder 4"/>
          <p:cNvSpPr>
            <a:spLocks noGrp="1"/>
          </p:cNvSpPr>
          <p:nvPr>
            <p:ph type="sldNum" idx="3"/>
          </p:nvPr>
        </p:nvSpPr>
        <p:spPr>
          <a:xfrm>
            <a:off x="10469880" y="6307560"/>
            <a:ext cx="1462680" cy="2739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rgbClr val="000000"/>
                </a:solidFill>
                <a:latin typeface="Tw Cen MT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0F865217-8AEA-40B7-886F-5174B46EC575}" type="slidenum">
              <a:rPr lang="en-US" sz="1000" b="0" strike="noStrike" spc="-1">
                <a:solidFill>
                  <a:srgbClr val="000000"/>
                </a:solidFill>
                <a:latin typeface="Tw Cen MT"/>
              </a:rPr>
              <a:t>‹N°›</a:t>
            </a:fld>
            <a:endParaRPr lang="es-ES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Century Gothic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Century Gothic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Century Gothic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Century Gothic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entury Gothic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entury Gothic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entury Gothic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6"/>
          <p:cNvSpPr/>
          <p:nvPr/>
        </p:nvSpPr>
        <p:spPr>
          <a:xfrm>
            <a:off x="234720" y="237600"/>
            <a:ext cx="11722320" cy="638208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es-ES" sz="4800" b="0" strike="noStrike" spc="-1">
                <a:solidFill>
                  <a:srgbClr val="262626"/>
                </a:solidFill>
                <a:latin typeface="Century Gothic"/>
              </a:rPr>
              <a:t>Haga clic para modificar el estilo de título del patrón</a:t>
            </a:r>
            <a:endParaRPr lang="es-ES" sz="4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1066680" y="2103120"/>
            <a:ext cx="10058040" cy="3931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182880" indent="-182880">
              <a:lnSpc>
                <a:spcPct val="100000"/>
              </a:lnSpc>
              <a:spcBef>
                <a:spcPts val="901"/>
              </a:spcBef>
              <a:buClr>
                <a:srgbClr val="262626"/>
              </a:buClr>
              <a:buFont typeface="Garamond"/>
              <a:buChar char="◦"/>
            </a:pPr>
            <a:r>
              <a:rPr lang="es-ES" sz="1800" b="0" strike="noStrike" spc="-1">
                <a:solidFill>
                  <a:srgbClr val="000000"/>
                </a:solidFill>
                <a:latin typeface="Century Gothic"/>
              </a:rPr>
              <a:t>Editar el estilo de texto del patrón</a:t>
            </a:r>
          </a:p>
          <a:p>
            <a:pPr marL="457200" lvl="1" indent="-182880">
              <a:lnSpc>
                <a:spcPct val="100000"/>
              </a:lnSpc>
              <a:spcBef>
                <a:spcPts val="499"/>
              </a:spcBef>
              <a:buClr>
                <a:srgbClr val="262626"/>
              </a:buClr>
              <a:buFont typeface="Garamond"/>
              <a:buChar char="◦"/>
            </a:pPr>
            <a:r>
              <a:rPr lang="es-ES" sz="1600" b="0" strike="noStrike" spc="-1">
                <a:solidFill>
                  <a:srgbClr val="000000"/>
                </a:solidFill>
                <a:latin typeface="Century Gothic"/>
              </a:rPr>
              <a:t>Segundo nivel</a:t>
            </a:r>
          </a:p>
          <a:p>
            <a:pPr marL="731520" lvl="2" indent="-182880">
              <a:lnSpc>
                <a:spcPct val="100000"/>
              </a:lnSpc>
              <a:spcBef>
                <a:spcPts val="499"/>
              </a:spcBef>
              <a:buClr>
                <a:srgbClr val="262626"/>
              </a:buClr>
              <a:buFont typeface="Garamond"/>
              <a:buChar char="◦"/>
            </a:pPr>
            <a:r>
              <a:rPr lang="es-ES" sz="1400" b="0" strike="noStrike" spc="-1">
                <a:solidFill>
                  <a:srgbClr val="000000"/>
                </a:solidFill>
                <a:latin typeface="Century Gothic"/>
              </a:rPr>
              <a:t>Tercer nivel</a:t>
            </a:r>
          </a:p>
          <a:p>
            <a:pPr marL="1005840" lvl="3" indent="-182880">
              <a:lnSpc>
                <a:spcPct val="100000"/>
              </a:lnSpc>
              <a:spcBef>
                <a:spcPts val="499"/>
              </a:spcBef>
              <a:buClr>
                <a:srgbClr val="262626"/>
              </a:buClr>
              <a:buFont typeface="Garamond"/>
              <a:buChar char="◦"/>
            </a:pPr>
            <a:r>
              <a:rPr lang="es-ES" sz="1400" b="0" strike="noStrike" spc="-1">
                <a:solidFill>
                  <a:srgbClr val="000000"/>
                </a:solidFill>
                <a:latin typeface="Century Gothic"/>
              </a:rPr>
              <a:t>Cuarto nivel</a:t>
            </a:r>
          </a:p>
          <a:p>
            <a:pPr marL="1280160" lvl="4" indent="-182880">
              <a:lnSpc>
                <a:spcPct val="100000"/>
              </a:lnSpc>
              <a:spcBef>
                <a:spcPts val="499"/>
              </a:spcBef>
              <a:buClr>
                <a:srgbClr val="262626"/>
              </a:buClr>
              <a:buFont typeface="Garamond"/>
              <a:buChar char="◦"/>
            </a:pPr>
            <a:r>
              <a:rPr lang="es-ES" sz="1400" b="0" strike="noStrike" spc="-1">
                <a:solidFill>
                  <a:srgbClr val="000000"/>
                </a:solidFill>
                <a:latin typeface="Century Gothic"/>
              </a:rPr>
              <a:t>Quinto nivel</a:t>
            </a:r>
          </a:p>
        </p:txBody>
      </p:sp>
      <p:sp>
        <p:nvSpPr>
          <p:cNvPr id="45" name="PlaceHolder 3"/>
          <p:cNvSpPr>
            <a:spLocks noGrp="1"/>
          </p:cNvSpPr>
          <p:nvPr>
            <p:ph type="dt" idx="4"/>
          </p:nvPr>
        </p:nvSpPr>
        <p:spPr>
          <a:xfrm>
            <a:off x="274320" y="6307560"/>
            <a:ext cx="2742840" cy="2739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rgbClr val="000000"/>
                </a:solidFill>
                <a:latin typeface="Tw Cen MT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rgbClr val="000000"/>
                </a:solidFill>
                <a:latin typeface="Tw Cen MT"/>
              </a:rPr>
              <a:t>&lt;fecha/hora&gt;</a:t>
            </a:r>
            <a:endParaRPr lang="es-ES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ftr" idx="5"/>
          </p:nvPr>
        </p:nvSpPr>
        <p:spPr>
          <a:xfrm>
            <a:off x="3489840" y="6307560"/>
            <a:ext cx="5211720" cy="2739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ctr">
              <a:buNone/>
              <a:defRPr lang="es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&lt;pie de página&gt;</a:t>
            </a:r>
          </a:p>
        </p:txBody>
      </p:sp>
      <p:sp>
        <p:nvSpPr>
          <p:cNvPr id="47" name="PlaceHolder 5"/>
          <p:cNvSpPr>
            <a:spLocks noGrp="1"/>
          </p:cNvSpPr>
          <p:nvPr>
            <p:ph type="sldNum" idx="6"/>
          </p:nvPr>
        </p:nvSpPr>
        <p:spPr>
          <a:xfrm>
            <a:off x="10469880" y="6307560"/>
            <a:ext cx="1462680" cy="2739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rgbClr val="000000"/>
                </a:solidFill>
                <a:latin typeface="Tw Cen MT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E2CDB7DD-B8F4-4072-871B-FBEC94450B48}" type="slidenum">
              <a:rPr lang="en-US" sz="1000" b="0" strike="noStrike" spc="-1">
                <a:solidFill>
                  <a:srgbClr val="000000"/>
                </a:solidFill>
                <a:latin typeface="Tw Cen MT"/>
              </a:rPr>
              <a:t>‹N°›</a:t>
            </a:fld>
            <a:endParaRPr lang="es-ES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.docx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package" Target="../embeddings/Document_Microsoft_Word1.docx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emf"/><Relationship Id="rId4" Type="http://schemas.openxmlformats.org/officeDocument/2006/relationships/package" Target="../embeddings/Document_Microsoft_Word2.docx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jpeg"/><Relationship Id="rId11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10.jpe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.jpe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image" Target="../media/image16.png"/><Relationship Id="rId4" Type="http://schemas.openxmlformats.org/officeDocument/2006/relationships/image" Target="../media/image29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16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5222520" y="1108080"/>
            <a:ext cx="6449400" cy="28270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fr-FR" sz="3600" b="1" strike="noStrike" spc="-1">
                <a:solidFill>
                  <a:srgbClr val="262626"/>
                </a:solidFill>
                <a:latin typeface="Century Gothic"/>
              </a:rPr>
              <a:t>Les dysfonctions vertébrales chez les footballeurs.</a:t>
            </a:r>
            <a:br>
              <a:rPr sz="3600"/>
            </a:br>
            <a:r>
              <a:rPr lang="fr-FR" sz="3600" b="1" strike="noStrike" spc="-1">
                <a:solidFill>
                  <a:srgbClr val="262626"/>
                </a:solidFill>
                <a:latin typeface="Century Gothic"/>
              </a:rPr>
              <a:t>Mon expérience en Première Division Espagnole</a:t>
            </a:r>
            <a:endParaRPr lang="es-ES" sz="36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33" name="CuadroTexto 4"/>
          <p:cNvSpPr/>
          <p:nvPr/>
        </p:nvSpPr>
        <p:spPr>
          <a:xfrm>
            <a:off x="7786080" y="4137480"/>
            <a:ext cx="3885840" cy="130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600" b="1" strike="noStrike" spc="-1">
                <a:solidFill>
                  <a:srgbClr val="000000"/>
                </a:solidFill>
                <a:latin typeface="Century Gothic"/>
              </a:rPr>
              <a:t>María Victoria Sotos Borrás</a:t>
            </a:r>
            <a:endParaRPr lang="es-ES" sz="1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600" b="0" strike="noStrike" spc="-1">
                <a:solidFill>
                  <a:srgbClr val="000000"/>
                </a:solidFill>
                <a:latin typeface="Century Gothic"/>
              </a:rPr>
              <a:t>Chef du Service de Rééducation de  l’Hôpital del Vinalopó </a:t>
            </a:r>
            <a:endParaRPr lang="es-ES" sz="1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600" b="0" strike="noStrike" spc="-1">
                <a:solidFill>
                  <a:srgbClr val="000000"/>
                </a:solidFill>
                <a:latin typeface="Century Gothic"/>
              </a:rPr>
              <a:t>Vocal international SEMOYM</a:t>
            </a:r>
            <a:endParaRPr lang="es-ES" sz="1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600" b="0" strike="noStrike" spc="-1">
                <a:solidFill>
                  <a:srgbClr val="000000"/>
                </a:solidFill>
                <a:latin typeface="Century Gothic"/>
              </a:rPr>
              <a:t>Advisor del Executive Board de FIMM</a:t>
            </a:r>
            <a:endParaRPr lang="es-ES" sz="16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34" name="Grupo 12"/>
          <p:cNvGrpSpPr/>
          <p:nvPr/>
        </p:nvGrpSpPr>
        <p:grpSpPr>
          <a:xfrm>
            <a:off x="9639360" y="5663160"/>
            <a:ext cx="1926360" cy="798840"/>
            <a:chOff x="9639360" y="5663160"/>
            <a:chExt cx="1926360" cy="798840"/>
          </a:xfrm>
        </p:grpSpPr>
        <p:pic>
          <p:nvPicPr>
            <p:cNvPr id="135" name="Imagen 4120" descr="Imagen que contiene Diagrama&#10;&#10;Descripción generada automáticamente"/>
            <p:cNvPicPr/>
            <p:nvPr/>
          </p:nvPicPr>
          <p:blipFill>
            <a:blip r:embed="rId3"/>
            <a:stretch/>
          </p:blipFill>
          <p:spPr>
            <a:xfrm>
              <a:off x="10690560" y="5663160"/>
              <a:ext cx="875160" cy="7988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6" name="Picture 10"/>
            <p:cNvPicPr/>
            <p:nvPr/>
          </p:nvPicPr>
          <p:blipFill>
            <a:blip r:embed="rId4"/>
            <a:stretch/>
          </p:blipFill>
          <p:spPr>
            <a:xfrm>
              <a:off x="9639360" y="5663160"/>
              <a:ext cx="1050840" cy="78876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37" name="Imagen 5"/>
          <p:cNvPicPr/>
          <p:nvPr/>
        </p:nvPicPr>
        <p:blipFill>
          <a:blip r:embed="rId5"/>
          <a:srcRect l="55324" t="11281" r="2584" b="16154"/>
          <a:stretch/>
        </p:blipFill>
        <p:spPr>
          <a:xfrm>
            <a:off x="641824" y="687240"/>
            <a:ext cx="4070520" cy="497592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882" y="5952392"/>
            <a:ext cx="2708627" cy="583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 xmlns:p15="http://schemas.microsoft.com/office/powerpoint/2012/main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/>
          <p:nvPr/>
        </p:nvSpPr>
        <p:spPr>
          <a:xfrm>
            <a:off x="1439300" y="368324"/>
            <a:ext cx="10313376" cy="6246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latin typeface="Century Gothic" panose="020B0502020202020204" pitchFamily="34" charset="0"/>
              </a:rPr>
              <a:t>SYNDROME SPONDYLOGENE T12-L1  (Dr. Noriega)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70" y="6031528"/>
            <a:ext cx="2308861" cy="499213"/>
          </a:xfrm>
          <a:prstGeom prst="rect">
            <a:avLst/>
          </a:prstGeom>
        </p:spPr>
      </p:pic>
      <p:graphicFrame>
        <p:nvGraphicFramePr>
          <p:cNvPr id="4" name="Marcador de contenido 3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445548085"/>
              </p:ext>
            </p:extLst>
          </p:nvPr>
        </p:nvGraphicFramePr>
        <p:xfrm>
          <a:off x="2593731" y="1021175"/>
          <a:ext cx="7566119" cy="5281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9615170" imgH="6713220" progId="Word.Document.12">
                  <p:embed/>
                </p:oleObj>
              </mc:Choice>
              <mc:Fallback>
                <p:oleObj name="Document" r:id="rId3" imgW="9615170" imgH="6713220" progId="Word.Document.12">
                  <p:embed/>
                  <p:pic>
                    <p:nvPicPr>
                      <p:cNvPr id="4" name="Marcador de contenido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93731" y="1021175"/>
                        <a:ext cx="7566119" cy="5281591"/>
                      </a:xfrm>
                      <a:prstGeom prst="rect">
                        <a:avLst/>
                      </a:prstGeom>
                      <a:ln w="19050">
                        <a:solidFill>
                          <a:schemeClr val="accent4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4555" y="5732096"/>
            <a:ext cx="1926503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55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Picture 2" descr="En el caso del DIMD, inicialmente la disfunción segmentaria vertebral... |  Download Scientific Diagram"/>
          <p:cNvPicPr/>
          <p:nvPr/>
        </p:nvPicPr>
        <p:blipFill>
          <a:blip r:embed="rId2"/>
          <a:stretch/>
        </p:blipFill>
        <p:spPr>
          <a:xfrm>
            <a:off x="3598462" y="730440"/>
            <a:ext cx="4998240" cy="5245200"/>
          </a:xfrm>
          <a:prstGeom prst="rect">
            <a:avLst/>
          </a:prstGeom>
          <a:ln w="0">
            <a:noFill/>
          </a:ln>
        </p:spPr>
      </p:pic>
      <p:sp>
        <p:nvSpPr>
          <p:cNvPr id="238" name="3 Rectángulo"/>
          <p:cNvSpPr/>
          <p:nvPr/>
        </p:nvSpPr>
        <p:spPr>
          <a:xfrm>
            <a:off x="8939602" y="2846663"/>
            <a:ext cx="2886052" cy="5063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900" b="0" strike="noStrike" spc="-1" dirty="0">
                <a:solidFill>
                  <a:srgbClr val="000000"/>
                </a:solidFill>
                <a:latin typeface="Calibri"/>
              </a:rPr>
              <a:t>La sensibilización espinal segmentaria y el síndrome </a:t>
            </a:r>
            <a:r>
              <a:rPr lang="es-ES" sz="900" b="0" strike="noStrike" spc="-1" dirty="0" err="1">
                <a:solidFill>
                  <a:srgbClr val="000000"/>
                </a:solidFill>
                <a:latin typeface="Calibri"/>
              </a:rPr>
              <a:t>neurotrófico</a:t>
            </a:r>
            <a:r>
              <a:rPr lang="es-ES" sz="9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900" b="0" strike="noStrike" spc="-1" dirty="0" err="1">
                <a:solidFill>
                  <a:srgbClr val="000000"/>
                </a:solidFill>
                <a:latin typeface="Calibri"/>
              </a:rPr>
              <a:t>célulotenomialgico</a:t>
            </a:r>
            <a:r>
              <a:rPr lang="es-ES" sz="900" b="0" strike="noStrike" spc="-1" dirty="0">
                <a:solidFill>
                  <a:srgbClr val="000000"/>
                </a:solidFill>
                <a:latin typeface="Calibri"/>
              </a:rPr>
              <a:t> de Robert </a:t>
            </a:r>
            <a:r>
              <a:rPr lang="es-ES" sz="900" b="0" strike="noStrike" spc="-1" dirty="0" err="1">
                <a:solidFill>
                  <a:srgbClr val="000000"/>
                </a:solidFill>
                <a:latin typeface="Calibri"/>
              </a:rPr>
              <a:t>Maigne</a:t>
            </a:r>
            <a:r>
              <a:rPr lang="es-ES" sz="900" b="0" strike="noStrike" spc="-1" dirty="0">
                <a:solidFill>
                  <a:srgbClr val="000000"/>
                </a:solidFill>
                <a:latin typeface="Calibri"/>
              </a:rPr>
              <a:t>. </a:t>
            </a:r>
          </a:p>
          <a:p>
            <a:pPr>
              <a:lnSpc>
                <a:spcPct val="100000"/>
              </a:lnSpc>
            </a:pPr>
            <a:r>
              <a:rPr lang="es-ES" sz="900" b="0" strike="noStrike" spc="-1" dirty="0">
                <a:solidFill>
                  <a:srgbClr val="000000"/>
                </a:solidFill>
                <a:latin typeface="Calibri"/>
              </a:rPr>
              <a:t>Pedro Romero 2009</a:t>
            </a:r>
            <a:endParaRPr lang="es-ES" sz="9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09" y="5905943"/>
            <a:ext cx="2706859" cy="58526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9151" y="5692565"/>
            <a:ext cx="1926503" cy="79864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743847640"/>
              </p:ext>
            </p:extLst>
          </p:nvPr>
        </p:nvGraphicFramePr>
        <p:xfrm>
          <a:off x="378313" y="2092569"/>
          <a:ext cx="5729276" cy="4062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9615170" imgH="6819900" progId="Word.Document.12">
                  <p:embed/>
                </p:oleObj>
              </mc:Choice>
              <mc:Fallback>
                <p:oleObj name="Document" r:id="rId2" imgW="9615170" imgH="6819900" progId="Word.Document.12">
                  <p:embed/>
                  <p:pic>
                    <p:nvPicPr>
                      <p:cNvPr id="4" name="Marcador de contenido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8313" y="2092569"/>
                        <a:ext cx="5729276" cy="4062954"/>
                      </a:xfrm>
                      <a:prstGeom prst="rect">
                        <a:avLst/>
                      </a:prstGeom>
                      <a:ln w="19050">
                        <a:solidFill>
                          <a:schemeClr val="accent4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8212537"/>
              </p:ext>
            </p:extLst>
          </p:nvPr>
        </p:nvGraphicFramePr>
        <p:xfrm>
          <a:off x="6347582" y="2092570"/>
          <a:ext cx="5417989" cy="40629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9156065" imgH="6769735" progId="Word.Document.12">
                  <p:embed/>
                </p:oleObj>
              </mc:Choice>
              <mc:Fallback>
                <p:oleObj name="Document" r:id="rId4" imgW="9156065" imgH="6769735" progId="Word.Document.12">
                  <p:embed/>
                  <p:pic>
                    <p:nvPicPr>
                      <p:cNvPr id="5" name="Objeto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47582" y="2092570"/>
                        <a:ext cx="5417989" cy="4062953"/>
                      </a:xfrm>
                      <a:prstGeom prst="rect">
                        <a:avLst/>
                      </a:prstGeom>
                      <a:ln w="19050">
                        <a:solidFill>
                          <a:schemeClr val="accent4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ítulo 1"/>
          <p:cNvSpPr txBox="1"/>
          <p:nvPr/>
        </p:nvSpPr>
        <p:spPr>
          <a:xfrm>
            <a:off x="3402623" y="614508"/>
            <a:ext cx="5055577" cy="6246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>
                <a:latin typeface="Congenial Black" panose="02000503040000020004" pitchFamily="2" charset="0"/>
              </a:rPr>
              <a:t>SSPLG. L5-S1 et L4-L5. </a:t>
            </a:r>
          </a:p>
        </p:txBody>
      </p:sp>
    </p:spTree>
    <p:extLst>
      <p:ext uri="{BB962C8B-B14F-4D97-AF65-F5344CB8AC3E}">
        <p14:creationId xmlns:p14="http://schemas.microsoft.com/office/powerpoint/2010/main" val="1059145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4349160" y="645120"/>
            <a:ext cx="2859120" cy="6843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es-ES" sz="3200" b="1" strike="noStrike" spc="-1">
                <a:solidFill>
                  <a:srgbClr val="262626"/>
                </a:solidFill>
                <a:latin typeface="Century Gothic"/>
              </a:rPr>
              <a:t>TRAITEMENT</a:t>
            </a:r>
            <a:endParaRPr lang="es-ES" sz="3200" b="0" strike="noStrike" spc="-1">
              <a:solidFill>
                <a:srgbClr val="000000"/>
              </a:solidFill>
              <a:latin typeface="Century Gothic"/>
            </a:endParaRPr>
          </a:p>
        </p:txBody>
      </p:sp>
      <p:grpSp>
        <p:nvGrpSpPr>
          <p:cNvPr id="245" name="Marcador de contenido 4"/>
          <p:cNvGrpSpPr/>
          <p:nvPr/>
        </p:nvGrpSpPr>
        <p:grpSpPr>
          <a:xfrm>
            <a:off x="2119320" y="998335"/>
            <a:ext cx="7886520" cy="3341520"/>
            <a:chOff x="2347920" y="1330200"/>
            <a:chExt cx="7886520" cy="3341520"/>
          </a:xfrm>
        </p:grpSpPr>
        <p:sp>
          <p:nvSpPr>
            <p:cNvPr id="246" name="Rectángulo 245"/>
            <p:cNvSpPr/>
            <p:nvPr/>
          </p:nvSpPr>
          <p:spPr>
            <a:xfrm>
              <a:off x="2347920" y="1330200"/>
              <a:ext cx="7886520" cy="3341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s-E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7" name="Flecha derecha 246"/>
            <p:cNvSpPr/>
            <p:nvPr/>
          </p:nvSpPr>
          <p:spPr>
            <a:xfrm>
              <a:off x="2939400" y="1330200"/>
              <a:ext cx="6703200" cy="334152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bg2">
                <a:lumMod val="90000"/>
              </a:schemeClr>
            </a:solidFill>
            <a:ln w="0">
              <a:solidFill>
                <a:schemeClr val="bg2">
                  <a:lumMod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s-E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8" name="Rectángulo redondeado 247"/>
            <p:cNvSpPr/>
            <p:nvPr/>
          </p:nvSpPr>
          <p:spPr>
            <a:xfrm>
              <a:off x="2351880" y="2332440"/>
              <a:ext cx="1993320" cy="1336320"/>
            </a:xfrm>
            <a:prstGeom prst="roundRect">
              <a:avLst>
                <a:gd name="adj" fmla="val 16667"/>
              </a:avLst>
            </a:prstGeom>
            <a:solidFill>
              <a:schemeClr val="bg2">
                <a:lumMod val="50000"/>
              </a:schemeClr>
            </a:solidFill>
            <a:ln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18440" tIns="118440" rIns="53280" bIns="118800" numCol="1" spcCol="1440" anchor="t">
              <a:noAutofit/>
            </a:bodyPr>
            <a:lstStyle/>
            <a:p>
              <a:pPr>
                <a:lnSpc>
                  <a:spcPct val="90000"/>
                </a:lnSpc>
                <a:spcAft>
                  <a:spcPts val="490"/>
                </a:spcAft>
              </a:pPr>
              <a:r>
                <a:rPr lang="es-ES" sz="1400" b="0" strike="noStrike" spc="-1" dirty="0">
                  <a:solidFill>
                    <a:schemeClr val="lt1"/>
                  </a:solidFill>
                  <a:latin typeface="Century Gothic"/>
                </a:rPr>
                <a:t>DYSFONCTION:</a:t>
              </a:r>
              <a:endParaRPr lang="es-ES" sz="1400" b="0" strike="noStrike" spc="-1" dirty="0">
                <a:solidFill>
                  <a:srgbClr val="000000"/>
                </a:solidFill>
                <a:latin typeface="Arial"/>
              </a:endParaRPr>
            </a:p>
            <a:p>
              <a:pPr marL="57240" lvl="1" indent="-57240">
                <a:lnSpc>
                  <a:spcPct val="90000"/>
                </a:lnSpc>
                <a:spcAft>
                  <a:spcPts val="164"/>
                </a:spcAft>
                <a:buClr>
                  <a:srgbClr val="FFFFFF"/>
                </a:buClr>
                <a:buFont typeface="Symbol" charset="2"/>
                <a:buChar char=""/>
              </a:pPr>
              <a:r>
                <a:rPr lang="es-ES" sz="1100" b="0" strike="noStrike" spc="-1" dirty="0" err="1">
                  <a:solidFill>
                    <a:schemeClr val="lt1"/>
                  </a:solidFill>
                  <a:latin typeface="Century Gothic"/>
                </a:rPr>
                <a:t>Manipulation</a:t>
              </a:r>
              <a:r>
                <a:rPr lang="es-ES" sz="1100" b="0" strike="noStrike" spc="-1" dirty="0">
                  <a:solidFill>
                    <a:schemeClr val="lt1"/>
                  </a:solidFill>
                  <a:latin typeface="Century Gothic"/>
                </a:rPr>
                <a:t> (</a:t>
              </a:r>
              <a:r>
                <a:rPr lang="es-ES" sz="1100" b="0" strike="noStrike" spc="-1" dirty="0" err="1">
                  <a:solidFill>
                    <a:schemeClr val="lt1"/>
                  </a:solidFill>
                  <a:latin typeface="Century Gothic"/>
                </a:rPr>
                <a:t>parameters</a:t>
              </a:r>
              <a:r>
                <a:rPr lang="es-ES" sz="1100" b="0" strike="noStrike" spc="-1" dirty="0">
                  <a:solidFill>
                    <a:schemeClr val="lt1"/>
                  </a:solidFill>
                  <a:latin typeface="Century Gothic"/>
                </a:rPr>
                <a:t> inversión)</a:t>
              </a:r>
              <a:endParaRPr lang="es-ES" sz="1100" b="0" strike="noStrike" spc="-1" dirty="0">
                <a:solidFill>
                  <a:srgbClr val="000000"/>
                </a:solidFill>
                <a:latin typeface="Arial"/>
              </a:endParaRPr>
            </a:p>
            <a:p>
              <a:pPr marL="57240" lvl="1" indent="-57240">
                <a:lnSpc>
                  <a:spcPct val="90000"/>
                </a:lnSpc>
                <a:spcAft>
                  <a:spcPts val="164"/>
                </a:spcAft>
                <a:buClr>
                  <a:srgbClr val="FFFFFF"/>
                </a:buClr>
                <a:buFont typeface="Symbol" charset="2"/>
                <a:buChar char=""/>
              </a:pPr>
              <a:r>
                <a:rPr lang="es-ES" sz="1100" b="0" strike="noStrike" spc="-1" dirty="0" err="1">
                  <a:solidFill>
                    <a:schemeClr val="lt1"/>
                  </a:solidFill>
                  <a:latin typeface="Century Gothic"/>
                </a:rPr>
                <a:t>Infiltration</a:t>
              </a:r>
              <a:r>
                <a:rPr lang="es-ES" sz="1100" b="0" strike="noStrike" spc="-1" dirty="0">
                  <a:solidFill>
                    <a:schemeClr val="lt1"/>
                  </a:solidFill>
                  <a:latin typeface="Century Gothic"/>
                </a:rPr>
                <a:t>, </a:t>
              </a:r>
              <a:r>
                <a:rPr lang="es-ES" sz="1100" b="0" strike="noStrike" spc="-1" dirty="0" err="1">
                  <a:solidFill>
                    <a:schemeClr val="lt1"/>
                  </a:solidFill>
                  <a:latin typeface="Century Gothic"/>
                </a:rPr>
                <a:t>blocage</a:t>
              </a:r>
              <a:endParaRPr lang="es-ES" sz="1100" b="0" strike="noStrike" spc="-1" dirty="0">
                <a:solidFill>
                  <a:srgbClr val="000000"/>
                </a:solidFill>
                <a:latin typeface="Arial"/>
              </a:endParaRPr>
            </a:p>
            <a:p>
              <a:pPr marL="57240" lvl="1" indent="-57240">
                <a:lnSpc>
                  <a:spcPct val="90000"/>
                </a:lnSpc>
                <a:spcAft>
                  <a:spcPts val="164"/>
                </a:spcAft>
                <a:buClr>
                  <a:srgbClr val="FFFFFF"/>
                </a:buClr>
                <a:buFont typeface="Symbol" charset="2"/>
                <a:buChar char=""/>
              </a:pPr>
              <a:r>
                <a:rPr lang="es-ES" sz="1100" b="0" strike="noStrike" spc="-1" dirty="0" err="1">
                  <a:solidFill>
                    <a:schemeClr val="lt1"/>
                  </a:solidFill>
                  <a:latin typeface="Century Gothic"/>
                </a:rPr>
                <a:t>Others</a:t>
              </a:r>
              <a:endParaRPr lang="es-ES" sz="11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9" name="Rectángulo redondeado 248"/>
            <p:cNvSpPr/>
            <p:nvPr/>
          </p:nvSpPr>
          <p:spPr>
            <a:xfrm>
              <a:off x="4408680" y="2332440"/>
              <a:ext cx="1898280" cy="1336320"/>
            </a:xfrm>
            <a:prstGeom prst="roundRect">
              <a:avLst>
                <a:gd name="adj" fmla="val 16667"/>
              </a:avLst>
            </a:prstGeom>
            <a:solidFill>
              <a:schemeClr val="bg2">
                <a:lumMod val="50000"/>
              </a:schemeClr>
            </a:solidFill>
            <a:ln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18440" tIns="118440" rIns="53280" bIns="118800" numCol="1" spcCol="1440" anchor="t">
              <a:noAutofit/>
            </a:bodyPr>
            <a:lstStyle/>
            <a:p>
              <a:pPr>
                <a:lnSpc>
                  <a:spcPct val="90000"/>
                </a:lnSpc>
                <a:spcAft>
                  <a:spcPts val="490"/>
                </a:spcAft>
              </a:pPr>
              <a:r>
                <a:rPr lang="es-ES" sz="1400" b="0" strike="noStrike" spc="-1" dirty="0" err="1">
                  <a:solidFill>
                    <a:schemeClr val="lt1"/>
                  </a:solidFill>
                  <a:latin typeface="Century Gothic"/>
                </a:rPr>
                <a:t>Peau</a:t>
              </a:r>
              <a:r>
                <a:rPr lang="es-ES" sz="1400" b="0" strike="noStrike" spc="-1" dirty="0">
                  <a:solidFill>
                    <a:schemeClr val="lt1"/>
                  </a:solidFill>
                  <a:latin typeface="Century Gothic"/>
                </a:rPr>
                <a:t>=</a:t>
              </a:r>
            </a:p>
            <a:p>
              <a:pPr>
                <a:lnSpc>
                  <a:spcPct val="90000"/>
                </a:lnSpc>
                <a:spcAft>
                  <a:spcPts val="490"/>
                </a:spcAft>
              </a:pPr>
              <a:r>
                <a:rPr lang="es-ES" sz="1400" b="0" strike="noStrike" spc="-1" dirty="0" err="1">
                  <a:solidFill>
                    <a:schemeClr val="lt1"/>
                  </a:solidFill>
                  <a:latin typeface="Century Gothic"/>
                </a:rPr>
                <a:t>Cellulo</a:t>
              </a:r>
              <a:r>
                <a:rPr lang="es-ES" sz="1400" b="0" strike="noStrike" spc="-1" dirty="0">
                  <a:solidFill>
                    <a:schemeClr val="lt1"/>
                  </a:solidFill>
                  <a:latin typeface="Century Gothic"/>
                </a:rPr>
                <a:t> : </a:t>
              </a:r>
              <a:endParaRPr lang="es-ES" sz="1400" b="0" strike="noStrike" spc="-1" dirty="0">
                <a:solidFill>
                  <a:srgbClr val="000000"/>
                </a:solidFill>
                <a:latin typeface="Arial"/>
              </a:endParaRPr>
            </a:p>
            <a:p>
              <a:pPr marL="57240" lvl="1" indent="-57240">
                <a:lnSpc>
                  <a:spcPct val="90000"/>
                </a:lnSpc>
                <a:spcAft>
                  <a:spcPts val="164"/>
                </a:spcAft>
                <a:buClr>
                  <a:srgbClr val="FFFFFF"/>
                </a:buClr>
                <a:buFont typeface="Symbol" charset="2"/>
                <a:buChar char=""/>
              </a:pPr>
              <a:r>
                <a:rPr lang="es-ES" sz="1100" b="0" strike="noStrike" spc="-1" dirty="0" err="1">
                  <a:solidFill>
                    <a:schemeClr val="lt1"/>
                  </a:solidFill>
                  <a:latin typeface="Century Gothic"/>
                </a:rPr>
                <a:t>Premanipulative</a:t>
              </a:r>
              <a:r>
                <a:rPr lang="es-ES" sz="1100" b="0" strike="noStrike" spc="-1" dirty="0">
                  <a:solidFill>
                    <a:schemeClr val="lt1"/>
                  </a:solidFill>
                  <a:latin typeface="Century Gothic"/>
                </a:rPr>
                <a:t> </a:t>
              </a:r>
              <a:r>
                <a:rPr lang="es-ES" sz="1100" b="0" strike="noStrike" spc="-1" dirty="0" err="1">
                  <a:solidFill>
                    <a:schemeClr val="lt1"/>
                  </a:solidFill>
                  <a:latin typeface="Century Gothic"/>
                </a:rPr>
                <a:t>Massage</a:t>
              </a:r>
              <a:r>
                <a:rPr lang="es-ES" sz="1100" b="0" strike="noStrike" spc="-1" dirty="0">
                  <a:solidFill>
                    <a:schemeClr val="lt1"/>
                  </a:solidFill>
                  <a:latin typeface="Century Gothic"/>
                </a:rPr>
                <a:t> </a:t>
              </a:r>
              <a:endParaRPr lang="es-ES" sz="1100" b="0" strike="noStrike" spc="-1" dirty="0">
                <a:solidFill>
                  <a:srgbClr val="000000"/>
                </a:solidFill>
                <a:latin typeface="Arial"/>
              </a:endParaRPr>
            </a:p>
            <a:p>
              <a:pPr marL="57240" lvl="1" indent="-57240">
                <a:lnSpc>
                  <a:spcPct val="90000"/>
                </a:lnSpc>
                <a:spcAft>
                  <a:spcPts val="164"/>
                </a:spcAft>
                <a:buClr>
                  <a:srgbClr val="FFFFFF"/>
                </a:buClr>
                <a:buFont typeface="Symbol" charset="2"/>
                <a:buChar char=""/>
              </a:pPr>
              <a:r>
                <a:rPr lang="es-ES" sz="1100" b="0" strike="noStrike" spc="-1" dirty="0" err="1">
                  <a:solidFill>
                    <a:schemeClr val="lt1"/>
                  </a:solidFill>
                  <a:latin typeface="Century Gothic"/>
                </a:rPr>
                <a:t>Fascial</a:t>
              </a:r>
              <a:r>
                <a:rPr lang="es-ES" sz="1100" b="0" strike="noStrike" spc="-1" dirty="0">
                  <a:solidFill>
                    <a:schemeClr val="lt1"/>
                  </a:solidFill>
                  <a:latin typeface="Century Gothic"/>
                </a:rPr>
                <a:t> </a:t>
              </a:r>
              <a:r>
                <a:rPr lang="es-ES" sz="1100" b="0" strike="noStrike" spc="-1" dirty="0" err="1">
                  <a:solidFill>
                    <a:schemeClr val="lt1"/>
                  </a:solidFill>
                  <a:latin typeface="Century Gothic"/>
                </a:rPr>
                <a:t>Tecniques</a:t>
              </a:r>
              <a:endParaRPr lang="es-ES" sz="11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0" name="Rectángulo redondeado 249"/>
            <p:cNvSpPr/>
            <p:nvPr/>
          </p:nvSpPr>
          <p:spPr>
            <a:xfrm>
              <a:off x="6370440" y="2332440"/>
              <a:ext cx="1898280" cy="1336320"/>
            </a:xfrm>
            <a:prstGeom prst="roundRect">
              <a:avLst>
                <a:gd name="adj" fmla="val 16667"/>
              </a:avLst>
            </a:prstGeom>
            <a:solidFill>
              <a:schemeClr val="bg2">
                <a:lumMod val="50000"/>
              </a:schemeClr>
            </a:solidFill>
            <a:ln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18440" tIns="118440" rIns="53280" bIns="118800" numCol="1" spcCol="1440" anchor="t">
              <a:noAutofit/>
            </a:bodyPr>
            <a:lstStyle/>
            <a:p>
              <a:pPr>
                <a:lnSpc>
                  <a:spcPct val="90000"/>
                </a:lnSpc>
                <a:spcAft>
                  <a:spcPts val="490"/>
                </a:spcAft>
              </a:pPr>
              <a:r>
                <a:rPr lang="es-ES" sz="1400" b="0" strike="noStrike" spc="-1" dirty="0" err="1">
                  <a:solidFill>
                    <a:schemeClr val="lt1"/>
                  </a:solidFill>
                  <a:latin typeface="Century Gothic"/>
                </a:rPr>
                <a:t>Tendons</a:t>
              </a:r>
              <a:r>
                <a:rPr lang="es-ES" sz="1400" b="0" strike="noStrike" spc="-1" dirty="0">
                  <a:solidFill>
                    <a:schemeClr val="lt1"/>
                  </a:solidFill>
                  <a:latin typeface="Century Gothic"/>
                </a:rPr>
                <a:t> = </a:t>
              </a:r>
              <a:r>
                <a:rPr lang="es-ES" sz="1400" b="0" strike="noStrike" spc="-1" dirty="0" err="1">
                  <a:solidFill>
                    <a:schemeClr val="lt1"/>
                  </a:solidFill>
                  <a:latin typeface="Century Gothic"/>
                </a:rPr>
                <a:t>Tenoperiosteo</a:t>
              </a:r>
              <a:r>
                <a:rPr lang="es-ES" sz="1400" b="0" strike="noStrike" spc="-1" dirty="0">
                  <a:solidFill>
                    <a:schemeClr val="lt1"/>
                  </a:solidFill>
                  <a:latin typeface="Century Gothic"/>
                </a:rPr>
                <a:t>: </a:t>
              </a:r>
              <a:endParaRPr lang="es-ES" sz="1400" b="0" strike="noStrike" spc="-1" dirty="0">
                <a:solidFill>
                  <a:srgbClr val="000000"/>
                </a:solidFill>
                <a:latin typeface="Arial"/>
              </a:endParaRPr>
            </a:p>
            <a:p>
              <a:pPr marL="57240" lvl="1" indent="-57240">
                <a:lnSpc>
                  <a:spcPct val="90000"/>
                </a:lnSpc>
                <a:spcAft>
                  <a:spcPts val="164"/>
                </a:spcAft>
                <a:buClr>
                  <a:srgbClr val="FFFFFF"/>
                </a:buClr>
                <a:buFont typeface="Symbol" charset="2"/>
                <a:buChar char=""/>
              </a:pPr>
              <a:r>
                <a:rPr lang="es-ES" sz="1100" b="0" strike="noStrike" spc="-1" dirty="0" err="1">
                  <a:solidFill>
                    <a:schemeClr val="lt1"/>
                  </a:solidFill>
                  <a:latin typeface="Century Gothic"/>
                </a:rPr>
                <a:t>Décordage</a:t>
              </a:r>
              <a:endParaRPr lang="es-ES" sz="11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1" name="Rectángulo redondeado 250"/>
            <p:cNvSpPr/>
            <p:nvPr/>
          </p:nvSpPr>
          <p:spPr>
            <a:xfrm>
              <a:off x="8332200" y="2332440"/>
              <a:ext cx="1898280" cy="1336320"/>
            </a:xfrm>
            <a:prstGeom prst="roundRect">
              <a:avLst>
                <a:gd name="adj" fmla="val 16667"/>
              </a:avLst>
            </a:prstGeom>
            <a:solidFill>
              <a:schemeClr val="bg2">
                <a:lumMod val="50000"/>
              </a:schemeClr>
            </a:solidFill>
            <a:ln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18440" tIns="118440" rIns="53280" bIns="118800" numCol="1" spcCol="1440" anchor="t">
              <a:noAutofit/>
            </a:bodyPr>
            <a:lstStyle/>
            <a:p>
              <a:pPr>
                <a:lnSpc>
                  <a:spcPct val="90000"/>
                </a:lnSpc>
                <a:spcAft>
                  <a:spcPts val="490"/>
                </a:spcAft>
              </a:pPr>
              <a:r>
                <a:rPr lang="es-ES" sz="1400" b="0" strike="noStrike" spc="-1" dirty="0" err="1">
                  <a:solidFill>
                    <a:schemeClr val="lt1"/>
                  </a:solidFill>
                  <a:latin typeface="Century Gothic"/>
                </a:rPr>
                <a:t>Muscles</a:t>
              </a:r>
              <a:r>
                <a:rPr lang="es-ES" sz="1400" b="0" strike="noStrike" spc="-1" dirty="0">
                  <a:solidFill>
                    <a:schemeClr val="lt1"/>
                  </a:solidFill>
                  <a:latin typeface="Century Gothic"/>
                </a:rPr>
                <a:t> = </a:t>
              </a:r>
              <a:r>
                <a:rPr lang="es-ES" sz="1400" b="0" strike="noStrike" spc="-1" dirty="0" err="1">
                  <a:solidFill>
                    <a:schemeClr val="lt1"/>
                  </a:solidFill>
                  <a:latin typeface="Century Gothic"/>
                </a:rPr>
                <a:t>Myalgique</a:t>
              </a:r>
              <a:r>
                <a:rPr lang="es-ES" sz="1400" b="0" strike="noStrike" spc="-1" dirty="0">
                  <a:solidFill>
                    <a:schemeClr val="lt1"/>
                  </a:solidFill>
                  <a:latin typeface="Century Gothic"/>
                </a:rPr>
                <a:t>: </a:t>
              </a:r>
              <a:endParaRPr lang="es-ES" sz="1400" b="0" strike="noStrike" spc="-1" dirty="0">
                <a:solidFill>
                  <a:srgbClr val="000000"/>
                </a:solidFill>
                <a:latin typeface="Arial"/>
              </a:endParaRPr>
            </a:p>
            <a:p>
              <a:pPr marL="57240" lvl="1" indent="-57240">
                <a:lnSpc>
                  <a:spcPct val="90000"/>
                </a:lnSpc>
                <a:spcAft>
                  <a:spcPts val="164"/>
                </a:spcAft>
                <a:buClr>
                  <a:srgbClr val="FFFFFF"/>
                </a:buClr>
                <a:buFont typeface="Symbol" charset="2"/>
                <a:buChar char=""/>
              </a:pPr>
              <a:r>
                <a:rPr lang="es-ES" sz="1100" b="0" strike="noStrike" spc="-1" dirty="0" err="1">
                  <a:solidFill>
                    <a:schemeClr val="lt1"/>
                  </a:solidFill>
                  <a:latin typeface="Century Gothic"/>
                </a:rPr>
                <a:t>Muscle</a:t>
              </a:r>
              <a:r>
                <a:rPr lang="es-ES" sz="1100" b="0" strike="noStrike" spc="-1" dirty="0">
                  <a:solidFill>
                    <a:schemeClr val="lt1"/>
                  </a:solidFill>
                  <a:latin typeface="Century Gothic"/>
                </a:rPr>
                <a:t> </a:t>
              </a:r>
              <a:r>
                <a:rPr lang="es-ES" sz="1100" b="0" strike="noStrike" spc="-1" dirty="0" err="1">
                  <a:solidFill>
                    <a:schemeClr val="lt1"/>
                  </a:solidFill>
                  <a:latin typeface="Century Gothic"/>
                </a:rPr>
                <a:t>Energy</a:t>
              </a:r>
              <a:r>
                <a:rPr lang="es-ES" sz="1100" b="0" strike="noStrike" spc="-1" dirty="0">
                  <a:solidFill>
                    <a:schemeClr val="lt1"/>
                  </a:solidFill>
                  <a:latin typeface="Century Gothic"/>
                </a:rPr>
                <a:t>  </a:t>
              </a:r>
              <a:endParaRPr lang="es-ES" sz="1100" b="0" strike="noStrike" spc="-1" dirty="0">
                <a:solidFill>
                  <a:srgbClr val="000000"/>
                </a:solidFill>
                <a:latin typeface="Arial"/>
              </a:endParaRPr>
            </a:p>
            <a:p>
              <a:pPr marL="57240" lvl="1" indent="-57240">
                <a:lnSpc>
                  <a:spcPct val="90000"/>
                </a:lnSpc>
                <a:spcAft>
                  <a:spcPts val="164"/>
                </a:spcAft>
                <a:buClr>
                  <a:srgbClr val="FFFFFF"/>
                </a:buClr>
                <a:buFont typeface="Symbol" charset="2"/>
                <a:buChar char=""/>
              </a:pPr>
              <a:r>
                <a:rPr lang="es-ES" sz="1100" b="0" strike="noStrike" spc="-1" dirty="0" err="1">
                  <a:solidFill>
                    <a:schemeClr val="lt1"/>
                  </a:solidFill>
                  <a:latin typeface="Century Gothic"/>
                </a:rPr>
                <a:t>Myofascial</a:t>
              </a:r>
              <a:r>
                <a:rPr lang="es-ES" sz="1100" b="0" strike="noStrike" spc="-1" dirty="0">
                  <a:solidFill>
                    <a:schemeClr val="lt1"/>
                  </a:solidFill>
                  <a:latin typeface="Century Gothic"/>
                </a:rPr>
                <a:t> </a:t>
              </a:r>
              <a:r>
                <a:rPr lang="es-ES" sz="1100" b="0" strike="noStrike" spc="-1" dirty="0" err="1">
                  <a:solidFill>
                    <a:schemeClr val="lt1"/>
                  </a:solidFill>
                  <a:latin typeface="Century Gothic"/>
                </a:rPr>
                <a:t>treatment</a:t>
              </a:r>
              <a:r>
                <a:rPr lang="es-ES" sz="1100" b="0" strike="noStrike" spc="-1" dirty="0">
                  <a:solidFill>
                    <a:schemeClr val="lt1"/>
                  </a:solidFill>
                  <a:latin typeface="Century Gothic"/>
                </a:rPr>
                <a:t> : </a:t>
              </a:r>
              <a:r>
                <a:rPr lang="es-ES" sz="1100" b="0" strike="noStrike" spc="-1" dirty="0" err="1">
                  <a:solidFill>
                    <a:schemeClr val="lt1"/>
                  </a:solidFill>
                  <a:latin typeface="Century Gothic"/>
                </a:rPr>
                <a:t>dry</a:t>
              </a:r>
              <a:r>
                <a:rPr lang="es-ES" sz="1100" b="0" strike="noStrike" spc="-1" dirty="0">
                  <a:solidFill>
                    <a:schemeClr val="lt1"/>
                  </a:solidFill>
                  <a:latin typeface="Century Gothic"/>
                </a:rPr>
                <a:t> </a:t>
              </a:r>
              <a:r>
                <a:rPr lang="es-ES" sz="1100" b="0" strike="noStrike" spc="-1" dirty="0" err="1">
                  <a:solidFill>
                    <a:schemeClr val="lt1"/>
                  </a:solidFill>
                  <a:latin typeface="Century Gothic"/>
                </a:rPr>
                <a:t>needling</a:t>
              </a:r>
              <a:r>
                <a:rPr lang="es-ES" sz="1100" b="0" strike="noStrike" spc="-1" dirty="0">
                  <a:solidFill>
                    <a:schemeClr val="lt1"/>
                  </a:solidFill>
                  <a:latin typeface="Century Gothic"/>
                </a:rPr>
                <a:t>, </a:t>
              </a:r>
              <a:r>
                <a:rPr lang="es-ES" sz="1100" b="0" strike="noStrike" spc="-1" dirty="0" err="1">
                  <a:solidFill>
                    <a:schemeClr val="lt1"/>
                  </a:solidFill>
                  <a:latin typeface="Century Gothic"/>
                </a:rPr>
                <a:t>stretching</a:t>
              </a:r>
              <a:r>
                <a:rPr lang="es-ES" sz="1100" b="0" strike="noStrike" spc="-1" dirty="0">
                  <a:solidFill>
                    <a:schemeClr val="lt1"/>
                  </a:solidFill>
                  <a:latin typeface="Century Gothic"/>
                </a:rPr>
                <a:t>…</a:t>
              </a:r>
              <a:endParaRPr lang="es-ES" sz="11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252" name="Imagen 7"/>
          <p:cNvPicPr/>
          <p:nvPr/>
        </p:nvPicPr>
        <p:blipFill>
          <a:blip r:embed="rId2"/>
          <a:srcRect l="5872" t="4371" r="1347" b="4024"/>
          <a:stretch/>
        </p:blipFill>
        <p:spPr>
          <a:xfrm>
            <a:off x="3556200" y="4581775"/>
            <a:ext cx="2522160" cy="1520640"/>
          </a:xfrm>
          <a:prstGeom prst="rect">
            <a:avLst/>
          </a:prstGeom>
          <a:ln w="0">
            <a:noFill/>
          </a:ln>
        </p:spPr>
      </p:pic>
      <p:pic>
        <p:nvPicPr>
          <p:cNvPr id="253" name="Imagen 3"/>
          <p:cNvPicPr/>
          <p:nvPr/>
        </p:nvPicPr>
        <p:blipFill>
          <a:blip r:embed="rId3"/>
          <a:srcRect l="14413" t="33536" r="6452" b="27424"/>
          <a:stretch/>
        </p:blipFill>
        <p:spPr>
          <a:xfrm>
            <a:off x="1250220" y="4200535"/>
            <a:ext cx="2083680" cy="2283120"/>
          </a:xfrm>
          <a:prstGeom prst="rect">
            <a:avLst/>
          </a:prstGeom>
          <a:ln w="0">
            <a:noFill/>
          </a:ln>
        </p:spPr>
      </p:pic>
      <p:pic>
        <p:nvPicPr>
          <p:cNvPr id="254" name="Imagen 2"/>
          <p:cNvPicPr/>
          <p:nvPr/>
        </p:nvPicPr>
        <p:blipFill>
          <a:blip r:embed="rId4"/>
          <a:srcRect l="24021" t="26166" r="35963" b="25479"/>
          <a:stretch/>
        </p:blipFill>
        <p:spPr>
          <a:xfrm>
            <a:off x="6300660" y="4391515"/>
            <a:ext cx="2789640" cy="1901160"/>
          </a:xfrm>
          <a:prstGeom prst="rect">
            <a:avLst/>
          </a:prstGeom>
          <a:ln w="0">
            <a:noFill/>
          </a:ln>
        </p:spPr>
      </p:pic>
      <p:pic>
        <p:nvPicPr>
          <p:cNvPr id="255" name="object 5"/>
          <p:cNvPicPr/>
          <p:nvPr/>
        </p:nvPicPr>
        <p:blipFill>
          <a:blip r:embed="rId5"/>
          <a:stretch/>
        </p:blipFill>
        <p:spPr>
          <a:xfrm>
            <a:off x="11718343" y="1769275"/>
            <a:ext cx="2130120" cy="1798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Imagen 3"/>
          <p:cNvPicPr/>
          <p:nvPr/>
        </p:nvPicPr>
        <p:blipFill>
          <a:blip r:embed="rId2"/>
          <a:stretch/>
        </p:blipFill>
        <p:spPr>
          <a:xfrm>
            <a:off x="0" y="0"/>
            <a:ext cx="12191760" cy="6892200"/>
          </a:xfrm>
          <a:prstGeom prst="rect">
            <a:avLst/>
          </a:prstGeom>
          <a:ln w="0">
            <a:noFill/>
          </a:ln>
        </p:spPr>
      </p:pic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3226860" y="1486814"/>
            <a:ext cx="5738040" cy="1371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es-ES" sz="4800" b="1" strike="noStrike" spc="-1" dirty="0">
                <a:solidFill>
                  <a:schemeClr val="bg1"/>
                </a:solidFill>
                <a:latin typeface="Century Gothic"/>
              </a:rPr>
              <a:t>MERCI DE VOTRE ATTENTION</a:t>
            </a:r>
            <a:endParaRPr lang="es-ES" sz="4800" b="0" strike="noStrike" spc="-1" dirty="0">
              <a:solidFill>
                <a:schemeClr val="bg1"/>
              </a:solidFill>
              <a:latin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n 3"/>
          <p:cNvPicPr/>
          <p:nvPr/>
        </p:nvPicPr>
        <p:blipFill>
          <a:blip r:embed="rId3"/>
          <a:stretch/>
        </p:blipFill>
        <p:spPr>
          <a:xfrm>
            <a:off x="4280400" y="383040"/>
            <a:ext cx="3513960" cy="2635200"/>
          </a:xfrm>
          <a:prstGeom prst="rect">
            <a:avLst/>
          </a:prstGeom>
          <a:ln w="0">
            <a:noFill/>
          </a:ln>
        </p:spPr>
      </p:pic>
      <p:pic>
        <p:nvPicPr>
          <p:cNvPr id="139" name="Imagen 7"/>
          <p:cNvPicPr/>
          <p:nvPr/>
        </p:nvPicPr>
        <p:blipFill>
          <a:blip r:embed="rId4"/>
          <a:srcRect l="12158" t="22360" r="20777" b="14457"/>
          <a:stretch/>
        </p:blipFill>
        <p:spPr>
          <a:xfrm>
            <a:off x="403920" y="383040"/>
            <a:ext cx="3729600" cy="2635200"/>
          </a:xfrm>
          <a:prstGeom prst="rect">
            <a:avLst/>
          </a:prstGeom>
          <a:ln w="0">
            <a:noFill/>
          </a:ln>
        </p:spPr>
      </p:pic>
      <p:pic>
        <p:nvPicPr>
          <p:cNvPr id="140" name="Imagen 9"/>
          <p:cNvPicPr/>
          <p:nvPr/>
        </p:nvPicPr>
        <p:blipFill>
          <a:blip r:embed="rId5"/>
          <a:srcRect l="32350" t="4075" b="28055"/>
          <a:stretch/>
        </p:blipFill>
        <p:spPr>
          <a:xfrm>
            <a:off x="7913160" y="362520"/>
            <a:ext cx="3529800" cy="2655720"/>
          </a:xfrm>
          <a:prstGeom prst="rect">
            <a:avLst/>
          </a:prstGeom>
          <a:ln w="0">
            <a:noFill/>
          </a:ln>
        </p:spPr>
      </p:pic>
      <p:grpSp>
        <p:nvGrpSpPr>
          <p:cNvPr id="141" name="Grupo 12"/>
          <p:cNvGrpSpPr/>
          <p:nvPr/>
        </p:nvGrpSpPr>
        <p:grpSpPr>
          <a:xfrm>
            <a:off x="9850293" y="5798520"/>
            <a:ext cx="1926360" cy="798840"/>
            <a:chOff x="9955800" y="5803560"/>
            <a:chExt cx="1926360" cy="798840"/>
          </a:xfrm>
        </p:grpSpPr>
        <p:pic>
          <p:nvPicPr>
            <p:cNvPr id="142" name="Imagen 4120" descr="Imagen que contiene Diagrama&#10;&#10;Descripción generada automáticamente"/>
            <p:cNvPicPr/>
            <p:nvPr/>
          </p:nvPicPr>
          <p:blipFill>
            <a:blip r:embed="rId6"/>
            <a:stretch/>
          </p:blipFill>
          <p:spPr>
            <a:xfrm>
              <a:off x="11007000" y="5803560"/>
              <a:ext cx="875160" cy="7988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3" name="Picture 10"/>
            <p:cNvPicPr/>
            <p:nvPr/>
          </p:nvPicPr>
          <p:blipFill>
            <a:blip r:embed="rId7"/>
            <a:stretch/>
          </p:blipFill>
          <p:spPr>
            <a:xfrm>
              <a:off x="9955800" y="5803560"/>
              <a:ext cx="1050840" cy="78876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44" name="Imagen 5"/>
          <p:cNvPicPr/>
          <p:nvPr/>
        </p:nvPicPr>
        <p:blipFill>
          <a:blip r:embed="rId8"/>
          <a:srcRect l="11729"/>
          <a:stretch/>
        </p:blipFill>
        <p:spPr>
          <a:xfrm>
            <a:off x="8125560" y="3308760"/>
            <a:ext cx="2863440" cy="2433240"/>
          </a:xfrm>
          <a:prstGeom prst="rect">
            <a:avLst/>
          </a:prstGeom>
          <a:ln w="0">
            <a:noFill/>
          </a:ln>
        </p:spPr>
      </p:pic>
      <p:pic>
        <p:nvPicPr>
          <p:cNvPr id="145" name="Imagen 10"/>
          <p:cNvPicPr/>
          <p:nvPr/>
        </p:nvPicPr>
        <p:blipFill>
          <a:blip r:embed="rId9"/>
          <a:srcRect l="11150" t="17307" b="13843"/>
          <a:stretch/>
        </p:blipFill>
        <p:spPr>
          <a:xfrm>
            <a:off x="4191480" y="3731400"/>
            <a:ext cx="3459600" cy="2010600"/>
          </a:xfrm>
          <a:prstGeom prst="rect">
            <a:avLst/>
          </a:prstGeom>
          <a:ln w="0">
            <a:noFill/>
          </a:ln>
        </p:spPr>
      </p:pic>
      <p:pic>
        <p:nvPicPr>
          <p:cNvPr id="146" name="Imagen 13"/>
          <p:cNvPicPr/>
          <p:nvPr/>
        </p:nvPicPr>
        <p:blipFill>
          <a:blip r:embed="rId10"/>
          <a:stretch/>
        </p:blipFill>
        <p:spPr>
          <a:xfrm>
            <a:off x="496800" y="3308760"/>
            <a:ext cx="3250800" cy="2437920"/>
          </a:xfrm>
          <a:prstGeom prst="rect">
            <a:avLst/>
          </a:prstGeom>
          <a:ln w="0"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3920" y="5878665"/>
            <a:ext cx="2965573" cy="638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 xmlns:p15="http://schemas.microsoft.com/office/powerpoint/2012/main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321080" y="416520"/>
            <a:ext cx="3438000" cy="708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es-ES" sz="3200" b="1" strike="noStrike" spc="-1">
                <a:solidFill>
                  <a:srgbClr val="262626"/>
                </a:solidFill>
                <a:latin typeface="Century Gothic"/>
              </a:rPr>
              <a:t>INTRODUCTION</a:t>
            </a:r>
            <a:endParaRPr lang="es-ES" sz="3200" b="0" strike="noStrike" spc="-1">
              <a:solidFill>
                <a:srgbClr val="000000"/>
              </a:solidFill>
              <a:latin typeface="Century Gothic"/>
            </a:endParaRPr>
          </a:p>
        </p:txBody>
      </p:sp>
      <p:grpSp>
        <p:nvGrpSpPr>
          <p:cNvPr id="168" name="Grupo 12"/>
          <p:cNvGrpSpPr/>
          <p:nvPr/>
        </p:nvGrpSpPr>
        <p:grpSpPr>
          <a:xfrm>
            <a:off x="9863640" y="5726520"/>
            <a:ext cx="1926360" cy="798840"/>
            <a:chOff x="9863640" y="5726520"/>
            <a:chExt cx="1926360" cy="798840"/>
          </a:xfrm>
        </p:grpSpPr>
        <p:pic>
          <p:nvPicPr>
            <p:cNvPr id="169" name="Imagen 4120" descr="Imagen que contiene Diagrama&#10;&#10;Descripción generada automáticamente"/>
            <p:cNvPicPr/>
            <p:nvPr/>
          </p:nvPicPr>
          <p:blipFill>
            <a:blip r:embed="rId3"/>
            <a:stretch/>
          </p:blipFill>
          <p:spPr>
            <a:xfrm>
              <a:off x="10914840" y="5726520"/>
              <a:ext cx="875160" cy="7988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0" name="Picture 10"/>
            <p:cNvPicPr/>
            <p:nvPr/>
          </p:nvPicPr>
          <p:blipFill>
            <a:blip r:embed="rId4"/>
            <a:stretch/>
          </p:blipFill>
          <p:spPr>
            <a:xfrm>
              <a:off x="9863640" y="5726520"/>
              <a:ext cx="1050840" cy="7887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71" name="PlaceHolder 2"/>
          <p:cNvSpPr>
            <a:spLocks noGrp="1"/>
          </p:cNvSpPr>
          <p:nvPr>
            <p:ph/>
          </p:nvPr>
        </p:nvSpPr>
        <p:spPr>
          <a:xfrm>
            <a:off x="831240" y="2323080"/>
            <a:ext cx="10418400" cy="2442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182880" indent="-182880">
              <a:lnSpc>
                <a:spcPct val="100000"/>
              </a:lnSpc>
              <a:spcBef>
                <a:spcPts val="901"/>
              </a:spcBef>
              <a:buClr>
                <a:srgbClr val="262626"/>
              </a:buClr>
              <a:buFont typeface="Garamond"/>
              <a:buChar char="◦"/>
            </a:pPr>
            <a:r>
              <a:rPr lang="fr-FR" sz="1800" b="0" strike="noStrike" spc="-1" dirty="0">
                <a:solidFill>
                  <a:srgbClr val="000000"/>
                </a:solidFill>
                <a:latin typeface="Century Gothic"/>
              </a:rPr>
              <a:t>Assistance au cours de 3 saisons au Elche C.F. en Première Division espagnole.</a:t>
            </a:r>
            <a:endParaRPr lang="es-ES" sz="1800" b="0" strike="noStrike" spc="-1" dirty="0">
              <a:solidFill>
                <a:srgbClr val="000000"/>
              </a:solidFill>
              <a:latin typeface="Century Gothic"/>
            </a:endParaRPr>
          </a:p>
          <a:p>
            <a:pPr marL="182880" indent="-182880">
              <a:lnSpc>
                <a:spcPct val="100000"/>
              </a:lnSpc>
              <a:spcBef>
                <a:spcPts val="901"/>
              </a:spcBef>
              <a:buClr>
                <a:srgbClr val="262626"/>
              </a:buClr>
              <a:buFont typeface="Garamond"/>
              <a:buChar char="◦"/>
            </a:pPr>
            <a:r>
              <a:rPr lang="fr-FR" sz="1800" b="1" strike="noStrike" spc="-1" dirty="0">
                <a:solidFill>
                  <a:srgbClr val="000000"/>
                </a:solidFill>
                <a:latin typeface="Century Gothic"/>
              </a:rPr>
              <a:t>Dysfonctions transitionnelles </a:t>
            </a:r>
            <a:r>
              <a:rPr lang="fr-FR" sz="1800" b="0" strike="noStrike" spc="-1" dirty="0">
                <a:solidFill>
                  <a:srgbClr val="000000"/>
                </a:solidFill>
                <a:latin typeface="Century Gothic"/>
              </a:rPr>
              <a:t>par le geste sportif.</a:t>
            </a:r>
            <a:endParaRPr lang="es-ES" sz="1800" b="0" strike="noStrike" spc="-1" dirty="0">
              <a:solidFill>
                <a:srgbClr val="000000"/>
              </a:solidFill>
              <a:latin typeface="Century Gothic"/>
            </a:endParaRPr>
          </a:p>
          <a:p>
            <a:pPr marL="182880" indent="-182880">
              <a:lnSpc>
                <a:spcPct val="100000"/>
              </a:lnSpc>
              <a:spcBef>
                <a:spcPts val="901"/>
              </a:spcBef>
              <a:buClr>
                <a:srgbClr val="262626"/>
              </a:buClr>
              <a:buFont typeface="Garamond"/>
              <a:buChar char="◦"/>
            </a:pPr>
            <a:r>
              <a:rPr lang="fr-FR" sz="1800" b="0" strike="noStrike" spc="-1" dirty="0">
                <a:solidFill>
                  <a:srgbClr val="000000"/>
                </a:solidFill>
                <a:latin typeface="Century Gothic"/>
              </a:rPr>
              <a:t>Il n’y avait pas de différences significatives selon la </a:t>
            </a:r>
            <a:r>
              <a:rPr lang="fr-FR" sz="1800" b="1" strike="noStrike" spc="-1" dirty="0">
                <a:solidFill>
                  <a:srgbClr val="000000"/>
                </a:solidFill>
                <a:latin typeface="Century Gothic"/>
              </a:rPr>
              <a:t>position au terrain de </a:t>
            </a:r>
            <a:r>
              <a:rPr lang="fr-FR" sz="1800" b="1" spc="-1" dirty="0">
                <a:solidFill>
                  <a:srgbClr val="000000"/>
                </a:solidFill>
                <a:latin typeface="Century Gothic"/>
              </a:rPr>
              <a:t>jeu</a:t>
            </a:r>
            <a:r>
              <a:rPr lang="fr-FR" sz="1800" spc="-1" dirty="0">
                <a:solidFill>
                  <a:srgbClr val="000000"/>
                </a:solidFill>
                <a:latin typeface="Century Gothic"/>
              </a:rPr>
              <a:t>.</a:t>
            </a:r>
          </a:p>
          <a:p>
            <a:pPr marL="182880" indent="-182880">
              <a:lnSpc>
                <a:spcPct val="100000"/>
              </a:lnSpc>
              <a:spcBef>
                <a:spcPts val="901"/>
              </a:spcBef>
              <a:buClr>
                <a:srgbClr val="262626"/>
              </a:buClr>
              <a:buFont typeface="Garamond"/>
              <a:buChar char="◦"/>
            </a:pPr>
            <a:r>
              <a:rPr lang="fr-FR" sz="1800" b="1" spc="-1" dirty="0">
                <a:solidFill>
                  <a:srgbClr val="000000"/>
                </a:solidFill>
                <a:latin typeface="Century Gothic"/>
              </a:rPr>
              <a:t>Examen médical sportif de pré-saison</a:t>
            </a:r>
            <a:r>
              <a:rPr lang="fr-FR" sz="1800" spc="-1" dirty="0">
                <a:solidFill>
                  <a:srgbClr val="000000"/>
                </a:solidFill>
                <a:latin typeface="Century Gothic"/>
              </a:rPr>
              <a:t>: Exploration segmentaire du rachis et recherche du syndrome cellulo-teno-périosto-mialgique, bilan neurologique, bilan musculaire (Sorensen, abdominaux, rétractions...), tensomyographie.</a:t>
            </a:r>
            <a:endParaRPr lang="es-ES" sz="1800" b="0" strike="noStrike" spc="-1" dirty="0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172" name="Imagen 9"/>
          <p:cNvPicPr/>
          <p:nvPr/>
        </p:nvPicPr>
        <p:blipFill>
          <a:blip r:embed="rId5"/>
          <a:stretch/>
        </p:blipFill>
        <p:spPr>
          <a:xfrm>
            <a:off x="5785338" y="5269791"/>
            <a:ext cx="944889" cy="1159200"/>
          </a:xfrm>
          <a:prstGeom prst="rect">
            <a:avLst/>
          </a:prstGeom>
          <a:ln w="0"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754" y="5843724"/>
            <a:ext cx="2706859" cy="58526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 idx="4294967295"/>
          </p:nvPr>
        </p:nvSpPr>
        <p:spPr>
          <a:xfrm>
            <a:off x="4266720" y="376560"/>
            <a:ext cx="4141800" cy="6541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es-ES" sz="3000" b="1" strike="noStrike" spc="-1">
                <a:solidFill>
                  <a:srgbClr val="262626"/>
                </a:solidFill>
                <a:latin typeface="Century Gothic"/>
              </a:rPr>
              <a:t>INTRODUCTION</a:t>
            </a:r>
            <a:endParaRPr lang="es-ES" sz="3000" b="0" strike="noStrike" spc="-1">
              <a:solidFill>
                <a:srgbClr val="000000"/>
              </a:solidFill>
              <a:latin typeface="Century Gothic"/>
            </a:endParaRPr>
          </a:p>
        </p:txBody>
      </p:sp>
      <p:grpSp>
        <p:nvGrpSpPr>
          <p:cNvPr id="164" name="Grupo 23"/>
          <p:cNvGrpSpPr/>
          <p:nvPr/>
        </p:nvGrpSpPr>
        <p:grpSpPr>
          <a:xfrm>
            <a:off x="9916394" y="5721480"/>
            <a:ext cx="1926360" cy="798840"/>
            <a:chOff x="9863640" y="5726520"/>
            <a:chExt cx="1926360" cy="798840"/>
          </a:xfrm>
        </p:grpSpPr>
        <p:pic>
          <p:nvPicPr>
            <p:cNvPr id="165" name="Imagen 4120" descr="Imagen que contiene Diagrama&#10;&#10;Descripción generada automáticamente"/>
            <p:cNvPicPr/>
            <p:nvPr/>
          </p:nvPicPr>
          <p:blipFill>
            <a:blip r:embed="rId2"/>
            <a:stretch/>
          </p:blipFill>
          <p:spPr>
            <a:xfrm>
              <a:off x="10914840" y="5726520"/>
              <a:ext cx="875160" cy="7988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6" name="Picture 10"/>
            <p:cNvPicPr/>
            <p:nvPr/>
          </p:nvPicPr>
          <p:blipFill>
            <a:blip r:embed="rId3"/>
            <a:stretch/>
          </p:blipFill>
          <p:spPr>
            <a:xfrm>
              <a:off x="9863640" y="5726520"/>
              <a:ext cx="1050840" cy="788760"/>
            </a:xfrm>
            <a:prstGeom prst="rect">
              <a:avLst/>
            </a:prstGeom>
            <a:ln w="0">
              <a:noFill/>
            </a:ln>
          </p:spPr>
        </p:pic>
      </p:grp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920665011"/>
              </p:ext>
            </p:extLst>
          </p:nvPr>
        </p:nvGraphicFramePr>
        <p:xfrm>
          <a:off x="1914103" y="7022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962" y="5940093"/>
            <a:ext cx="2706859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79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411023" y="506700"/>
            <a:ext cx="3160653" cy="6620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es-ES" sz="3200" b="1" strike="noStrike" spc="-1" dirty="0">
                <a:solidFill>
                  <a:srgbClr val="262626"/>
                </a:solidFill>
                <a:latin typeface="Century Gothic"/>
              </a:rPr>
              <a:t>ÉPIDÉMIOLOGIE</a:t>
            </a:r>
            <a:endParaRPr lang="es-ES" sz="3200" b="0" strike="noStrike" spc="-1" dirty="0">
              <a:solidFill>
                <a:srgbClr val="000000"/>
              </a:solidFill>
              <a:latin typeface="Century Gothic"/>
            </a:endParaRPr>
          </a:p>
        </p:txBody>
      </p:sp>
      <p:grpSp>
        <p:nvGrpSpPr>
          <p:cNvPr id="174" name="Grupo 6"/>
          <p:cNvGrpSpPr/>
          <p:nvPr/>
        </p:nvGrpSpPr>
        <p:grpSpPr>
          <a:xfrm>
            <a:off x="9722880" y="5685480"/>
            <a:ext cx="1926360" cy="798840"/>
            <a:chOff x="9722880" y="5685480"/>
            <a:chExt cx="1926360" cy="798840"/>
          </a:xfrm>
        </p:grpSpPr>
        <p:pic>
          <p:nvPicPr>
            <p:cNvPr id="175" name="Imagen 4120" descr="Imagen que contiene Diagrama&#10;&#10;Descripción generada automáticamente"/>
            <p:cNvPicPr/>
            <p:nvPr/>
          </p:nvPicPr>
          <p:blipFill>
            <a:blip r:embed="rId2"/>
            <a:stretch/>
          </p:blipFill>
          <p:spPr>
            <a:xfrm>
              <a:off x="10774080" y="5685480"/>
              <a:ext cx="875160" cy="7988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6" name="Picture 10"/>
            <p:cNvPicPr/>
            <p:nvPr/>
          </p:nvPicPr>
          <p:blipFill>
            <a:blip r:embed="rId3"/>
            <a:stretch/>
          </p:blipFill>
          <p:spPr>
            <a:xfrm>
              <a:off x="9722880" y="5685480"/>
              <a:ext cx="1050840" cy="788760"/>
            </a:xfrm>
            <a:prstGeom prst="rect">
              <a:avLst/>
            </a:prstGeom>
            <a:ln w="0">
              <a:noFill/>
            </a:ln>
          </p:spPr>
        </p:pic>
      </p:grpSp>
      <p:graphicFrame>
        <p:nvGraphicFramePr>
          <p:cNvPr id="177" name="Gráfico 10"/>
          <p:cNvGraphicFramePr/>
          <p:nvPr>
            <p:extLst>
              <p:ext uri="{D42A27DB-BD31-4B8C-83A1-F6EECF244321}">
                <p14:modId xmlns:p14="http://schemas.microsoft.com/office/powerpoint/2010/main" val="421885251"/>
              </p:ext>
            </p:extLst>
          </p:nvPr>
        </p:nvGraphicFramePr>
        <p:xfrm>
          <a:off x="1927490" y="1055880"/>
          <a:ext cx="8127720" cy="5418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9" name="CuadroTexto 1"/>
          <p:cNvSpPr/>
          <p:nvPr/>
        </p:nvSpPr>
        <p:spPr>
          <a:xfrm>
            <a:off x="3201716" y="2840220"/>
            <a:ext cx="1221840" cy="492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1200" b="1" strike="noStrike" spc="-1" dirty="0">
                <a:solidFill>
                  <a:srgbClr val="FFFFFF"/>
                </a:solidFill>
                <a:latin typeface="Century Gothic"/>
              </a:rPr>
              <a:t>DDIM L4-L5</a:t>
            </a: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1200" b="1" strike="noStrike" spc="-1" dirty="0">
                <a:solidFill>
                  <a:srgbClr val="FFFFFF"/>
                </a:solidFill>
                <a:latin typeface="Century Gothic"/>
              </a:rPr>
              <a:t>DDIM L5-S1</a:t>
            </a: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CuadroTexto 1"/>
          <p:cNvSpPr/>
          <p:nvPr/>
        </p:nvSpPr>
        <p:spPr>
          <a:xfrm>
            <a:off x="5113871" y="2032740"/>
            <a:ext cx="1221840" cy="29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1200" b="1" strike="noStrike" spc="-1" dirty="0">
                <a:solidFill>
                  <a:srgbClr val="FFFFFF"/>
                </a:solidFill>
                <a:latin typeface="Century Gothic"/>
              </a:rPr>
              <a:t>DDIM C2-C3</a:t>
            </a: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CuadroTexto 1"/>
          <p:cNvSpPr/>
          <p:nvPr/>
        </p:nvSpPr>
        <p:spPr>
          <a:xfrm>
            <a:off x="4010240" y="2121840"/>
            <a:ext cx="1254651" cy="41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1200" b="1" strike="noStrike" spc="-1" dirty="0">
                <a:solidFill>
                  <a:srgbClr val="FFFFFF"/>
                </a:solidFill>
                <a:latin typeface="Century Gothic"/>
              </a:rPr>
              <a:t>S. </a:t>
            </a:r>
            <a:r>
              <a:rPr lang="es-ES" sz="1200" b="1" strike="noStrike" spc="-1" dirty="0" err="1">
                <a:solidFill>
                  <a:srgbClr val="FFFFFF"/>
                </a:solidFill>
                <a:latin typeface="Century Gothic"/>
              </a:rPr>
              <a:t>zones</a:t>
            </a:r>
            <a:r>
              <a:rPr lang="es-ES" sz="1200" b="1" strike="noStrike" spc="-1" dirty="0">
                <a:solidFill>
                  <a:srgbClr val="FFFFFF"/>
                </a:solidFill>
                <a:latin typeface="Century Gothic"/>
              </a:rPr>
              <a:t> </a:t>
            </a:r>
            <a:r>
              <a:rPr lang="es-ES" sz="1200" b="1" strike="noStrike" spc="-1" dirty="0" err="1">
                <a:solidFill>
                  <a:srgbClr val="FFFFFF"/>
                </a:solidFill>
                <a:latin typeface="Century Gothic"/>
              </a:rPr>
              <a:t>transitionelles</a:t>
            </a: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793" y="5888973"/>
            <a:ext cx="2706859" cy="58526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agen 9"/>
          <p:cNvPicPr/>
          <p:nvPr/>
        </p:nvPicPr>
        <p:blipFill>
          <a:blip r:embed="rId2"/>
          <a:stretch/>
        </p:blipFill>
        <p:spPr>
          <a:xfrm>
            <a:off x="3410887" y="1435722"/>
            <a:ext cx="2857680" cy="2857680"/>
          </a:xfrm>
          <a:prstGeom prst="rect">
            <a:avLst/>
          </a:prstGeom>
          <a:ln w="0">
            <a:noFill/>
          </a:ln>
        </p:spPr>
      </p:pic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192103" y="385920"/>
            <a:ext cx="3369282" cy="6768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indent="0">
              <a:lnSpc>
                <a:spcPct val="90000"/>
              </a:lnSpc>
              <a:spcBef>
                <a:spcPts val="1599"/>
              </a:spcBef>
              <a:buNone/>
            </a:pPr>
            <a:r>
              <a:rPr lang="es-ES" sz="3200" b="1" strike="noStrike" spc="-1" dirty="0">
                <a:solidFill>
                  <a:srgbClr val="262626"/>
                </a:solidFill>
                <a:latin typeface="Century Gothic"/>
              </a:rPr>
              <a:t>ÉPIDÉMIOLOGIE</a:t>
            </a:r>
            <a:endParaRPr lang="es-ES" sz="3200" b="0" strike="noStrike" spc="-1" dirty="0">
              <a:solidFill>
                <a:srgbClr val="000000"/>
              </a:solidFill>
              <a:latin typeface="Century Gothic"/>
            </a:endParaRPr>
          </a:p>
        </p:txBody>
      </p:sp>
      <p:grpSp>
        <p:nvGrpSpPr>
          <p:cNvPr id="184" name="Grupo 5"/>
          <p:cNvGrpSpPr/>
          <p:nvPr/>
        </p:nvGrpSpPr>
        <p:grpSpPr>
          <a:xfrm>
            <a:off x="9722880" y="5685480"/>
            <a:ext cx="1926360" cy="798840"/>
            <a:chOff x="9722880" y="5685480"/>
            <a:chExt cx="1926360" cy="798840"/>
          </a:xfrm>
        </p:grpSpPr>
        <p:pic>
          <p:nvPicPr>
            <p:cNvPr id="185" name="Imagen 4120" descr="Imagen que contiene Diagrama&#10;&#10;Descripción generada automáticamente"/>
            <p:cNvPicPr/>
            <p:nvPr/>
          </p:nvPicPr>
          <p:blipFill>
            <a:blip r:embed="rId3"/>
            <a:stretch/>
          </p:blipFill>
          <p:spPr>
            <a:xfrm>
              <a:off x="10774080" y="5685480"/>
              <a:ext cx="875160" cy="7988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86" name="Picture 10"/>
            <p:cNvPicPr/>
            <p:nvPr/>
          </p:nvPicPr>
          <p:blipFill>
            <a:blip r:embed="rId4"/>
            <a:stretch/>
          </p:blipFill>
          <p:spPr>
            <a:xfrm>
              <a:off x="9722880" y="5685480"/>
              <a:ext cx="1050840" cy="78876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87" name="Imagen 1"/>
          <p:cNvPicPr/>
          <p:nvPr/>
        </p:nvPicPr>
        <p:blipFill>
          <a:blip r:embed="rId5"/>
          <a:srcRect l="19138" r="20902"/>
          <a:stretch/>
        </p:blipFill>
        <p:spPr>
          <a:xfrm>
            <a:off x="420235" y="614340"/>
            <a:ext cx="2892240" cy="2710800"/>
          </a:xfrm>
          <a:prstGeom prst="rect">
            <a:avLst/>
          </a:prstGeom>
          <a:ln w="0">
            <a:noFill/>
          </a:ln>
        </p:spPr>
      </p:pic>
      <p:pic>
        <p:nvPicPr>
          <p:cNvPr id="188" name="Imagen 2"/>
          <p:cNvPicPr/>
          <p:nvPr/>
        </p:nvPicPr>
        <p:blipFill>
          <a:blip r:embed="rId6"/>
          <a:srcRect l="26280" t="15739" r="15541"/>
          <a:stretch/>
        </p:blipFill>
        <p:spPr>
          <a:xfrm>
            <a:off x="424801" y="3482640"/>
            <a:ext cx="2940840" cy="2395800"/>
          </a:xfrm>
          <a:prstGeom prst="rect">
            <a:avLst/>
          </a:prstGeom>
          <a:ln w="0">
            <a:noFill/>
          </a:ln>
        </p:spPr>
      </p:pic>
      <p:pic>
        <p:nvPicPr>
          <p:cNvPr id="189" name="Imagen 4"/>
          <p:cNvPicPr/>
          <p:nvPr/>
        </p:nvPicPr>
        <p:blipFill>
          <a:blip r:embed="rId7"/>
          <a:srcRect l="19193" r="22628"/>
          <a:stretch/>
        </p:blipFill>
        <p:spPr>
          <a:xfrm>
            <a:off x="8245440" y="839520"/>
            <a:ext cx="2966040" cy="3399480"/>
          </a:xfrm>
          <a:prstGeom prst="rect">
            <a:avLst/>
          </a:prstGeom>
          <a:ln w="0">
            <a:noFill/>
          </a:ln>
        </p:spPr>
      </p:pic>
      <p:pic>
        <p:nvPicPr>
          <p:cNvPr id="190" name="Picture 2" descr="El espectacular regreso de Francis | Marca.com"/>
          <p:cNvPicPr/>
          <p:nvPr/>
        </p:nvPicPr>
        <p:blipFill>
          <a:blip r:embed="rId8"/>
          <a:stretch/>
        </p:blipFill>
        <p:spPr>
          <a:xfrm>
            <a:off x="4743360" y="4061160"/>
            <a:ext cx="4453560" cy="2505600"/>
          </a:xfrm>
          <a:prstGeom prst="rect">
            <a:avLst/>
          </a:prstGeom>
          <a:ln w="0"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555" y="5878440"/>
            <a:ext cx="2706859" cy="5852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 xmlns:p15="http://schemas.microsoft.com/office/powerpoint/2012/main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1028160" y="325440"/>
            <a:ext cx="10364040" cy="612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es-ES" sz="3200" b="1" strike="noStrike" spc="-1">
                <a:solidFill>
                  <a:srgbClr val="262626"/>
                </a:solidFill>
                <a:latin typeface="Century Gothic"/>
              </a:rPr>
              <a:t>SYNDROME DE LA CHARNIÈRE THORACO-LOMBAIRE </a:t>
            </a:r>
            <a:endParaRPr lang="es-ES" sz="3200" b="0" strike="noStrike" spc="-1">
              <a:solidFill>
                <a:srgbClr val="000000"/>
              </a:solidFill>
              <a:latin typeface="Century Gothic"/>
            </a:endParaRPr>
          </a:p>
        </p:txBody>
      </p:sp>
      <p:grpSp>
        <p:nvGrpSpPr>
          <p:cNvPr id="192" name="2 Marcador de contenido"/>
          <p:cNvGrpSpPr/>
          <p:nvPr/>
        </p:nvGrpSpPr>
        <p:grpSpPr>
          <a:xfrm>
            <a:off x="778320" y="1595880"/>
            <a:ext cx="6919920" cy="4636800"/>
            <a:chOff x="778320" y="1595880"/>
            <a:chExt cx="6919920" cy="4636800"/>
          </a:xfrm>
        </p:grpSpPr>
        <p:sp>
          <p:nvSpPr>
            <p:cNvPr id="193" name="Rectángulo 192"/>
            <p:cNvSpPr/>
            <p:nvPr/>
          </p:nvSpPr>
          <p:spPr>
            <a:xfrm>
              <a:off x="778320" y="1595880"/>
              <a:ext cx="6919560" cy="4636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s-E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4" name="Rectángulo redondeado 193"/>
            <p:cNvSpPr/>
            <p:nvPr/>
          </p:nvSpPr>
          <p:spPr>
            <a:xfrm>
              <a:off x="778320" y="1596240"/>
              <a:ext cx="6919560" cy="974880"/>
            </a:xfrm>
            <a:prstGeom prst="roundRect">
              <a:avLst>
                <a:gd name="adj" fmla="val 10000"/>
              </a:avLst>
            </a:prstGeom>
            <a:solidFill>
              <a:schemeClr val="bg2">
                <a:lumMod val="5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s-E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5" name="Rectángulo 194"/>
            <p:cNvSpPr/>
            <p:nvPr/>
          </p:nvSpPr>
          <p:spPr>
            <a:xfrm>
              <a:off x="1073520" y="1817280"/>
              <a:ext cx="536040" cy="536040"/>
            </a:xfrm>
            <a:prstGeom prst="rect">
              <a:avLst/>
            </a:prstGeom>
            <a:blipFill rotWithShape="0">
              <a:blip r:embed="rId3"/>
              <a:srcRect/>
              <a:stretch/>
            </a:blipFill>
            <a:ln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s-E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6" name="Rectángulo 195"/>
            <p:cNvSpPr/>
            <p:nvPr/>
          </p:nvSpPr>
          <p:spPr>
            <a:xfrm>
              <a:off x="1905120" y="1597680"/>
              <a:ext cx="5793120" cy="974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3320" tIns="103320" rIns="103320" bIns="103320" numCol="1" spcCol="1440" anchor="ctr">
              <a:noAutofit/>
            </a:bodyPr>
            <a:lstStyle/>
            <a:p>
              <a:pPr>
                <a:lnSpc>
                  <a:spcPct val="100000"/>
                </a:lnSpc>
                <a:spcAft>
                  <a:spcPts val="561"/>
                </a:spcAft>
              </a:pPr>
              <a:r>
                <a:rPr lang="en-GB" sz="1600" b="1" u="sng" strike="noStrike" spc="-1" dirty="0" err="1">
                  <a:solidFill>
                    <a:srgbClr val="FFFFFF"/>
                  </a:solidFill>
                  <a:uFillTx/>
                  <a:latin typeface="Tw Cen MT"/>
                </a:rPr>
                <a:t>Douleur</a:t>
              </a:r>
              <a:r>
                <a:rPr lang="en-GB" sz="1600" b="1" u="sng" strike="noStrike" spc="-1" dirty="0">
                  <a:solidFill>
                    <a:srgbClr val="FFFFFF"/>
                  </a:solidFill>
                  <a:uFillTx/>
                  <a:latin typeface="Tw Cen MT"/>
                </a:rPr>
                <a:t> </a:t>
              </a:r>
              <a:r>
                <a:rPr lang="es-ES" sz="1600" b="1" u="sng" strike="noStrike" spc="-1" dirty="0" err="1">
                  <a:solidFill>
                    <a:srgbClr val="FFFFFF"/>
                  </a:solidFill>
                  <a:uFillTx/>
                  <a:latin typeface="Tw Cen MT"/>
                </a:rPr>
                <a:t>lombaire</a:t>
              </a:r>
              <a:r>
                <a:rPr lang="en-GB" sz="1600" b="1" strike="noStrike" spc="-1" dirty="0">
                  <a:solidFill>
                    <a:srgbClr val="FFFFFF"/>
                  </a:solidFill>
                  <a:uFillTx/>
                  <a:latin typeface="Tw Cen MT"/>
                </a:rPr>
                <a:t> </a:t>
              </a:r>
              <a:r>
                <a:rPr lang="en-GB" sz="1600" b="1" strike="noStrike" spc="-1" dirty="0">
                  <a:solidFill>
                    <a:srgbClr val="FFFFFF"/>
                  </a:solidFill>
                  <a:latin typeface="Tw Cen MT"/>
                </a:rPr>
                <a:t>bas qui a son </a:t>
              </a:r>
              <a:r>
                <a:rPr lang="en-GB" sz="1600" b="1" strike="noStrike" spc="-1" dirty="0" err="1">
                  <a:solidFill>
                    <a:srgbClr val="FFFFFF"/>
                  </a:solidFill>
                  <a:latin typeface="Tw Cen MT"/>
                </a:rPr>
                <a:t>origine</a:t>
              </a:r>
              <a:r>
                <a:rPr lang="en-GB" sz="1600" b="1" strike="noStrike" spc="-1" dirty="0">
                  <a:solidFill>
                    <a:srgbClr val="FFFFFF"/>
                  </a:solidFill>
                  <a:latin typeface="Tw Cen MT"/>
                </a:rPr>
                <a:t> à la </a:t>
              </a:r>
              <a:r>
                <a:rPr lang="en-GB" sz="1600" b="1" strike="noStrike" spc="-1" dirty="0" err="1">
                  <a:solidFill>
                    <a:srgbClr val="FFFFFF"/>
                  </a:solidFill>
                  <a:latin typeface="Tw Cen MT"/>
                </a:rPr>
                <a:t>charnière</a:t>
              </a:r>
              <a:r>
                <a:rPr lang="en-GB" sz="1600" b="1" strike="noStrike" spc="-1" dirty="0">
                  <a:solidFill>
                    <a:srgbClr val="FFFFFF"/>
                  </a:solidFill>
                  <a:latin typeface="Tw Cen MT"/>
                </a:rPr>
                <a:t> </a:t>
              </a:r>
              <a:r>
                <a:rPr lang="en-GB" sz="1600" b="1" strike="noStrike" spc="-1" dirty="0" err="1">
                  <a:solidFill>
                    <a:srgbClr val="FFFFFF"/>
                  </a:solidFill>
                  <a:latin typeface="Tw Cen MT"/>
                </a:rPr>
                <a:t>thoraco-lombaire</a:t>
              </a:r>
              <a:r>
                <a:rPr lang="en-GB" sz="1600" b="0" strike="noStrike" spc="-1" dirty="0">
                  <a:solidFill>
                    <a:srgbClr val="FFFFFF"/>
                  </a:solidFill>
                  <a:latin typeface="Tw Cen MT"/>
                </a:rPr>
                <a:t> (T10-L2). </a:t>
              </a:r>
              <a:r>
                <a:rPr lang="en-GB" sz="1600" b="0" strike="noStrike" spc="-1" dirty="0" err="1">
                  <a:solidFill>
                    <a:srgbClr val="FFFFFF"/>
                  </a:solidFill>
                  <a:latin typeface="Tw Cen MT"/>
                </a:rPr>
                <a:t>Normalement</a:t>
              </a:r>
              <a:r>
                <a:rPr lang="en-GB" sz="1600" b="0" strike="noStrike" spc="-1" dirty="0">
                  <a:solidFill>
                    <a:srgbClr val="FFFFFF"/>
                  </a:solidFill>
                  <a:latin typeface="Tw Cen MT"/>
                </a:rPr>
                <a:t> </a:t>
              </a:r>
              <a:r>
                <a:rPr lang="en-GB" sz="1600" b="0" strike="noStrike" spc="-1" dirty="0" err="1">
                  <a:solidFill>
                    <a:srgbClr val="FFFFFF"/>
                  </a:solidFill>
                  <a:latin typeface="Tw Cen MT"/>
                </a:rPr>
                <a:t>aucune</a:t>
              </a:r>
              <a:r>
                <a:rPr lang="en-GB" sz="1600" b="0" strike="noStrike" spc="-1" dirty="0">
                  <a:solidFill>
                    <a:srgbClr val="FFFFFF"/>
                  </a:solidFill>
                  <a:latin typeface="Tw Cen MT"/>
                </a:rPr>
                <a:t> </a:t>
              </a:r>
              <a:r>
                <a:rPr lang="en-GB" sz="1600" b="0" strike="noStrike" spc="-1" dirty="0" err="1">
                  <a:solidFill>
                    <a:srgbClr val="FFFFFF"/>
                  </a:solidFill>
                  <a:latin typeface="Tw Cen MT"/>
                </a:rPr>
                <a:t>douleur</a:t>
              </a:r>
              <a:r>
                <a:rPr lang="en-GB" sz="1600" b="0" strike="noStrike" spc="-1" dirty="0">
                  <a:solidFill>
                    <a:srgbClr val="FFFFFF"/>
                  </a:solidFill>
                  <a:latin typeface="Tw Cen MT"/>
                </a:rPr>
                <a:t> </a:t>
              </a:r>
              <a:r>
                <a:rPr lang="en-GB" sz="1600" b="0" strike="noStrike" spc="-1" dirty="0" err="1">
                  <a:solidFill>
                    <a:srgbClr val="FFFFFF"/>
                  </a:solidFill>
                  <a:latin typeface="Tw Cen MT"/>
                </a:rPr>
                <a:t>n’est</a:t>
              </a:r>
              <a:r>
                <a:rPr lang="en-GB" sz="1600" b="0" strike="noStrike" spc="-1" dirty="0">
                  <a:solidFill>
                    <a:srgbClr val="FFFFFF"/>
                  </a:solidFill>
                  <a:latin typeface="Tw Cen MT"/>
                </a:rPr>
                <a:t> </a:t>
              </a:r>
              <a:r>
                <a:rPr lang="en-GB" sz="1600" b="0" strike="noStrike" spc="-1" dirty="0" err="1">
                  <a:solidFill>
                    <a:srgbClr val="FFFFFF"/>
                  </a:solidFill>
                  <a:latin typeface="Tw Cen MT"/>
                </a:rPr>
                <a:t>ressentie</a:t>
              </a:r>
              <a:r>
                <a:rPr lang="en-GB" sz="1600" b="0" strike="noStrike" spc="-1" dirty="0">
                  <a:solidFill>
                    <a:srgbClr val="FFFFFF"/>
                  </a:solidFill>
                  <a:latin typeface="Tw Cen MT"/>
                </a:rPr>
                <a:t> au </a:t>
              </a:r>
              <a:r>
                <a:rPr lang="en-GB" sz="1600" b="0" strike="noStrike" spc="-1" dirty="0" err="1">
                  <a:solidFill>
                    <a:srgbClr val="FFFFFF"/>
                  </a:solidFill>
                  <a:latin typeface="Tw Cen MT"/>
                </a:rPr>
                <a:t>niveau</a:t>
              </a:r>
              <a:r>
                <a:rPr lang="en-GB" sz="1600" b="0" strike="noStrike" spc="-1" dirty="0">
                  <a:solidFill>
                    <a:srgbClr val="FFFFFF"/>
                  </a:solidFill>
                  <a:latin typeface="Tw Cen MT"/>
                </a:rPr>
                <a:t> de la </a:t>
              </a:r>
              <a:r>
                <a:rPr lang="en-GB" sz="1600" b="0" strike="noStrike" spc="-1" dirty="0" err="1">
                  <a:solidFill>
                    <a:srgbClr val="FFFFFF"/>
                  </a:solidFill>
                  <a:latin typeface="Tw Cen MT"/>
                </a:rPr>
                <a:t>dysfonction</a:t>
              </a:r>
              <a:endParaRPr lang="es-ES" sz="16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7" name="Rectángulo redondeado 196"/>
            <p:cNvSpPr/>
            <p:nvPr/>
          </p:nvSpPr>
          <p:spPr>
            <a:xfrm>
              <a:off x="778320" y="2817000"/>
              <a:ext cx="6919560" cy="974880"/>
            </a:xfrm>
            <a:prstGeom prst="roundRect">
              <a:avLst>
                <a:gd name="adj" fmla="val 10000"/>
              </a:avLst>
            </a:prstGeom>
            <a:solidFill>
              <a:schemeClr val="bg2">
                <a:lumMod val="5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s-E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8" name="Rectángulo 197"/>
            <p:cNvSpPr/>
            <p:nvPr/>
          </p:nvSpPr>
          <p:spPr>
            <a:xfrm>
              <a:off x="1073520" y="3036240"/>
              <a:ext cx="536040" cy="536040"/>
            </a:xfrm>
            <a:prstGeom prst="rect">
              <a:avLst/>
            </a:prstGeom>
            <a:blipFill rotWithShape="0">
              <a:blip r:embed="rId4"/>
              <a:srcRect/>
              <a:stretch/>
            </a:blipFill>
            <a:ln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s-E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9" name="Rectángulo 198"/>
            <p:cNvSpPr/>
            <p:nvPr/>
          </p:nvSpPr>
          <p:spPr>
            <a:xfrm>
              <a:off x="1905120" y="2817000"/>
              <a:ext cx="5793120" cy="974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3320" tIns="103320" rIns="103320" bIns="103320" numCol="1" spcCol="1440" anchor="ctr">
              <a:noAutofit/>
            </a:bodyPr>
            <a:lstStyle/>
            <a:p>
              <a:pPr>
                <a:lnSpc>
                  <a:spcPct val="100000"/>
                </a:lnSpc>
                <a:spcAft>
                  <a:spcPts val="561"/>
                </a:spcAft>
              </a:pPr>
              <a:r>
                <a:rPr lang="es-ES" sz="1600" b="0" strike="noStrike" spc="-1">
                  <a:solidFill>
                    <a:srgbClr val="FFFFFF"/>
                  </a:solidFill>
                  <a:latin typeface="Tw Cen MT"/>
                </a:rPr>
                <a:t>Présente des </a:t>
              </a:r>
              <a:r>
                <a:rPr lang="es-ES" sz="1600" b="1" u="sng" strike="noStrike" spc="-1">
                  <a:solidFill>
                    <a:srgbClr val="FFFFFF"/>
                  </a:solidFill>
                  <a:uFillTx/>
                  <a:latin typeface="Tw Cen MT"/>
                </a:rPr>
                <a:t>caractéristiques biomécaniques particulaires</a:t>
              </a:r>
              <a:r>
                <a:rPr lang="es-ES" sz="1600" b="1" u="sng" strike="noStrike" spc="-1">
                  <a:solidFill>
                    <a:srgbClr val="FFFFFF"/>
                  </a:solidFill>
                  <a:uFillTx/>
                  <a:latin typeface="Century Gothic"/>
                </a:rPr>
                <a:t>:</a:t>
              </a:r>
              <a:r>
                <a:rPr lang="es-ES" sz="1600" b="0" strike="noStrike" spc="-1">
                  <a:solidFill>
                    <a:srgbClr val="FFFFFF"/>
                  </a:solidFill>
                  <a:latin typeface="Century Gothic"/>
                </a:rPr>
                <a:t> </a:t>
              </a:r>
              <a:r>
                <a:rPr lang="es-ES" sz="1600" b="0" strike="noStrike" spc="-1">
                  <a:solidFill>
                    <a:srgbClr val="FFFFFF"/>
                  </a:solidFill>
                  <a:latin typeface="Tw Cen MT"/>
                </a:rPr>
                <a:t>transition entre la colonne lombaire (rotation inexistente) et colonne dorsale (mouvement rotationnel libre)</a:t>
              </a:r>
              <a:endParaRPr lang="es-ES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0" name="Rectángulo redondeado 199"/>
            <p:cNvSpPr/>
            <p:nvPr/>
          </p:nvSpPr>
          <p:spPr>
            <a:xfrm>
              <a:off x="778320" y="4036320"/>
              <a:ext cx="6919560" cy="974880"/>
            </a:xfrm>
            <a:prstGeom prst="roundRect">
              <a:avLst>
                <a:gd name="adj" fmla="val 10000"/>
              </a:avLst>
            </a:prstGeom>
            <a:solidFill>
              <a:schemeClr val="bg2">
                <a:lumMod val="5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s-E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1" name="Rectángulo 200"/>
            <p:cNvSpPr/>
            <p:nvPr/>
          </p:nvSpPr>
          <p:spPr>
            <a:xfrm>
              <a:off x="1073520" y="4255560"/>
              <a:ext cx="536040" cy="536040"/>
            </a:xfrm>
            <a:prstGeom prst="rect">
              <a:avLst/>
            </a:prstGeom>
            <a:blipFill rotWithShape="0">
              <a:blip r:embed="rId5"/>
              <a:srcRect/>
              <a:stretch/>
            </a:blipFill>
            <a:ln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s-E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2" name="Rectángulo 201"/>
            <p:cNvSpPr/>
            <p:nvPr/>
          </p:nvSpPr>
          <p:spPr>
            <a:xfrm>
              <a:off x="1905120" y="4036320"/>
              <a:ext cx="5793120" cy="974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3320" tIns="103320" rIns="103320" bIns="103320" numCol="1" spcCol="1440" anchor="ctr">
              <a:noAutofit/>
            </a:bodyPr>
            <a:lstStyle/>
            <a:p>
              <a:pPr>
                <a:lnSpc>
                  <a:spcPct val="100000"/>
                </a:lnSpc>
                <a:spcAft>
                  <a:spcPts val="561"/>
                </a:spcAft>
              </a:pPr>
              <a:r>
                <a:rPr lang="en-GB" sz="1600" b="0" strike="noStrike" spc="-1">
                  <a:solidFill>
                    <a:srgbClr val="FFFFFF"/>
                  </a:solidFill>
                  <a:latin typeface="Tw Cen MT"/>
                </a:rPr>
                <a:t>Selon R. Maigne , il pourrait représenter entre le </a:t>
              </a:r>
              <a:r>
                <a:rPr lang="en-GB" sz="1600" b="1" u="sng" strike="noStrike" spc="-1">
                  <a:solidFill>
                    <a:srgbClr val="FFFFFF"/>
                  </a:solidFill>
                  <a:uFillTx/>
                  <a:latin typeface="Tw Cen MT"/>
                </a:rPr>
                <a:t>30-40% </a:t>
              </a:r>
              <a:r>
                <a:rPr lang="en-GB" sz="1600" b="0" strike="noStrike" spc="-1">
                  <a:solidFill>
                    <a:srgbClr val="FFFFFF"/>
                  </a:solidFill>
                  <a:latin typeface="Tw Cen MT"/>
                </a:rPr>
                <a:t> des lombalgies</a:t>
              </a:r>
              <a:endParaRPr lang="es-ES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3" name="Rectángulo redondeado 202"/>
            <p:cNvSpPr/>
            <p:nvPr/>
          </p:nvSpPr>
          <p:spPr>
            <a:xfrm>
              <a:off x="778320" y="5255640"/>
              <a:ext cx="6919560" cy="974880"/>
            </a:xfrm>
            <a:prstGeom prst="roundRect">
              <a:avLst>
                <a:gd name="adj" fmla="val 10000"/>
              </a:avLst>
            </a:prstGeom>
            <a:solidFill>
              <a:schemeClr val="bg2">
                <a:lumMod val="5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s-E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4" name="Rectángulo 203"/>
            <p:cNvSpPr/>
            <p:nvPr/>
          </p:nvSpPr>
          <p:spPr>
            <a:xfrm>
              <a:off x="1073520" y="5474880"/>
              <a:ext cx="536040" cy="536040"/>
            </a:xfrm>
            <a:prstGeom prst="rect">
              <a:avLst/>
            </a:prstGeom>
            <a:blipFill rotWithShape="0">
              <a:blip r:embed="rId6"/>
              <a:srcRect/>
              <a:stretch/>
            </a:blipFill>
            <a:ln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s-E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5" name="Rectángulo 204"/>
            <p:cNvSpPr/>
            <p:nvPr/>
          </p:nvSpPr>
          <p:spPr>
            <a:xfrm>
              <a:off x="1905120" y="5255640"/>
              <a:ext cx="5793120" cy="974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3320" tIns="103320" rIns="103320" bIns="103320" numCol="1" spcCol="1440" anchor="ctr">
              <a:noAutofit/>
            </a:bodyPr>
            <a:lstStyle/>
            <a:p>
              <a:pPr>
                <a:lnSpc>
                  <a:spcPct val="100000"/>
                </a:lnSpc>
                <a:spcAft>
                  <a:spcPts val="561"/>
                </a:spcAft>
              </a:pPr>
              <a:r>
                <a:rPr lang="en-GB" sz="1600" b="0" strike="noStrike" spc="-1" dirty="0">
                  <a:solidFill>
                    <a:srgbClr val="FFFFFF"/>
                  </a:solidFill>
                  <a:latin typeface="Tw Cen MT"/>
                </a:rPr>
                <a:t>Ce </a:t>
              </a:r>
              <a:r>
                <a:rPr lang="en-GB" sz="1600" b="0" strike="noStrike" spc="-1" dirty="0" err="1">
                  <a:solidFill>
                    <a:srgbClr val="FFFFFF"/>
                  </a:solidFill>
                  <a:latin typeface="Tw Cen MT"/>
                </a:rPr>
                <a:t>n’est</a:t>
              </a:r>
              <a:r>
                <a:rPr lang="en-GB" sz="1600" b="0" strike="noStrike" spc="-1" dirty="0">
                  <a:solidFill>
                    <a:srgbClr val="FFFFFF"/>
                  </a:solidFill>
                  <a:latin typeface="Tw Cen MT"/>
                </a:rPr>
                <a:t> pas </a:t>
              </a:r>
              <a:r>
                <a:rPr lang="en-GB" sz="1600" b="0" strike="noStrike" spc="-1" dirty="0" err="1">
                  <a:solidFill>
                    <a:srgbClr val="FFFFFF"/>
                  </a:solidFill>
                  <a:latin typeface="Tw Cen MT"/>
                </a:rPr>
                <a:t>habituel</a:t>
              </a:r>
              <a:r>
                <a:rPr lang="en-GB" sz="1600" b="0" strike="noStrike" spc="-1" dirty="0">
                  <a:solidFill>
                    <a:srgbClr val="FFFFFF"/>
                  </a:solidFill>
                  <a:latin typeface="Tw Cen MT"/>
                </a:rPr>
                <a:t> de </a:t>
              </a:r>
              <a:r>
                <a:rPr lang="en-GB" sz="1600" b="0" strike="noStrike" spc="-1" dirty="0" err="1">
                  <a:solidFill>
                    <a:srgbClr val="FFFFFF"/>
                  </a:solidFill>
                  <a:latin typeface="Tw Cen MT"/>
                </a:rPr>
                <a:t>trouver</a:t>
              </a:r>
              <a:r>
                <a:rPr lang="en-GB" sz="1600" b="0" strike="noStrike" spc="-1" dirty="0">
                  <a:solidFill>
                    <a:srgbClr val="FFFFFF"/>
                  </a:solidFill>
                  <a:latin typeface="Tw Cen MT"/>
                </a:rPr>
                <a:t> </a:t>
              </a:r>
              <a:r>
                <a:rPr lang="en-GB" sz="1600" b="0" strike="noStrike" spc="-1" dirty="0" err="1">
                  <a:solidFill>
                    <a:srgbClr val="FFFFFF"/>
                  </a:solidFill>
                  <a:latin typeface="Tw Cen MT"/>
                </a:rPr>
                <a:t>une</a:t>
              </a:r>
              <a:r>
                <a:rPr lang="en-GB" sz="1600" b="0" strike="noStrike" spc="-1" dirty="0">
                  <a:solidFill>
                    <a:srgbClr val="FFFFFF"/>
                  </a:solidFill>
                  <a:latin typeface="Tw Cen MT"/>
                </a:rPr>
                <a:t> </a:t>
              </a:r>
              <a:r>
                <a:rPr lang="en-GB" sz="1600" b="0" strike="noStrike" spc="-1" dirty="0" err="1">
                  <a:solidFill>
                    <a:srgbClr val="FFFFFF"/>
                  </a:solidFill>
                  <a:latin typeface="Tw Cen MT"/>
                </a:rPr>
                <a:t>imagerie</a:t>
              </a:r>
              <a:r>
                <a:rPr lang="en-GB" sz="1600" b="0" strike="noStrike" spc="-1" dirty="0">
                  <a:solidFill>
                    <a:srgbClr val="FFFFFF"/>
                  </a:solidFill>
                  <a:latin typeface="Tw Cen MT"/>
                </a:rPr>
                <a:t> avec des </a:t>
              </a:r>
              <a:r>
                <a:rPr lang="en-GB" sz="1600" b="0" strike="noStrike" spc="-1" dirty="0" err="1">
                  <a:solidFill>
                    <a:srgbClr val="FFFFFF"/>
                  </a:solidFill>
                  <a:latin typeface="Tw Cen MT"/>
                </a:rPr>
                <a:t>signes</a:t>
              </a:r>
              <a:r>
                <a:rPr lang="en-GB" sz="1600" b="0" strike="noStrike" spc="-1" dirty="0">
                  <a:solidFill>
                    <a:srgbClr val="FFFFFF"/>
                  </a:solidFill>
                  <a:latin typeface="Tw Cen MT"/>
                </a:rPr>
                <a:t> de </a:t>
              </a:r>
              <a:r>
                <a:rPr lang="en-GB" sz="1600" b="0" strike="noStrike" spc="-1" dirty="0" err="1">
                  <a:solidFill>
                    <a:srgbClr val="FFFFFF"/>
                  </a:solidFill>
                  <a:latin typeface="Tw Cen MT"/>
                </a:rPr>
                <a:t>dégénération</a:t>
              </a:r>
              <a:r>
                <a:rPr lang="en-GB" sz="1600" b="0" strike="noStrike" spc="-1" dirty="0">
                  <a:solidFill>
                    <a:srgbClr val="FFFFFF"/>
                  </a:solidFill>
                  <a:latin typeface="Tw Cen MT"/>
                </a:rPr>
                <a:t> à la </a:t>
              </a:r>
              <a:r>
                <a:rPr lang="en-GB" sz="1600" b="0" strike="noStrike" spc="-1" dirty="0" err="1">
                  <a:solidFill>
                    <a:srgbClr val="FFFFFF"/>
                  </a:solidFill>
                  <a:latin typeface="Tw Cen MT"/>
                </a:rPr>
                <a:t>charnière</a:t>
              </a:r>
              <a:r>
                <a:rPr lang="en-GB" sz="1600" b="0" strike="noStrike" spc="-1" dirty="0">
                  <a:solidFill>
                    <a:srgbClr val="FFFFFF"/>
                  </a:solidFill>
                  <a:latin typeface="Tw Cen MT"/>
                </a:rPr>
                <a:t> TL. </a:t>
              </a:r>
              <a:r>
                <a:rPr lang="en-GB" sz="1600" b="1" u="sng" strike="noStrike" spc="-1" dirty="0" err="1">
                  <a:solidFill>
                    <a:srgbClr val="FFFFFF"/>
                  </a:solidFill>
                  <a:latin typeface="Tw Cen MT"/>
                </a:rPr>
                <a:t>Diagnostique</a:t>
              </a:r>
              <a:r>
                <a:rPr lang="en-GB" sz="1600" b="1" u="sng" strike="noStrike" spc="-1" dirty="0">
                  <a:solidFill>
                    <a:srgbClr val="FFFFFF"/>
                  </a:solidFill>
                  <a:latin typeface="Tw Cen MT"/>
                </a:rPr>
                <a:t> </a:t>
              </a:r>
              <a:r>
                <a:rPr lang="en-GB" sz="1600" b="1" u="sng" strike="noStrike" spc="-1" dirty="0" err="1">
                  <a:solidFill>
                    <a:srgbClr val="FFFFFF"/>
                  </a:solidFill>
                  <a:latin typeface="Tw Cen MT"/>
                </a:rPr>
                <a:t>clinique</a:t>
              </a:r>
              <a:endParaRPr lang="es-ES" sz="1600" b="1" u="sng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06" name="4 CuadroTexto"/>
          <p:cNvSpPr/>
          <p:nvPr/>
        </p:nvSpPr>
        <p:spPr>
          <a:xfrm>
            <a:off x="3698640" y="937800"/>
            <a:ext cx="257868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400" b="0" strike="noStrike" spc="-1">
                <a:solidFill>
                  <a:srgbClr val="000000"/>
                </a:solidFill>
                <a:latin typeface="Century Gothic"/>
              </a:rPr>
              <a:t>R. Maigne1974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7" name="Imagen 14358" descr="Imagen que contiene interior, persona, techo, hombre&#10;&#10;Descripción generada automáticamente"/>
          <p:cNvPicPr/>
          <p:nvPr/>
        </p:nvPicPr>
        <p:blipFill>
          <a:blip r:embed="rId7"/>
          <a:stretch/>
        </p:blipFill>
        <p:spPr>
          <a:xfrm>
            <a:off x="8633160" y="1742760"/>
            <a:ext cx="1958760" cy="4114440"/>
          </a:xfrm>
          <a:prstGeom prst="rect">
            <a:avLst/>
          </a:prstGeom>
          <a:ln w="0">
            <a:noFill/>
          </a:ln>
        </p:spPr>
      </p:pic>
      <p:grpSp>
        <p:nvGrpSpPr>
          <p:cNvPr id="208" name="Grupo 6"/>
          <p:cNvGrpSpPr/>
          <p:nvPr/>
        </p:nvGrpSpPr>
        <p:grpSpPr>
          <a:xfrm>
            <a:off x="9898920" y="5720760"/>
            <a:ext cx="1926360" cy="798840"/>
            <a:chOff x="9898920" y="5720760"/>
            <a:chExt cx="1926360" cy="798840"/>
          </a:xfrm>
        </p:grpSpPr>
        <p:pic>
          <p:nvPicPr>
            <p:cNvPr id="209" name="Imagen 4120" descr="Imagen que contiene Diagrama&#10;&#10;Descripción generada automáticamente"/>
            <p:cNvPicPr/>
            <p:nvPr/>
          </p:nvPicPr>
          <p:blipFill>
            <a:blip r:embed="rId8"/>
            <a:stretch/>
          </p:blipFill>
          <p:spPr>
            <a:xfrm>
              <a:off x="10950120" y="5720760"/>
              <a:ext cx="875160" cy="7988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10" name="Picture 10"/>
            <p:cNvPicPr/>
            <p:nvPr/>
          </p:nvPicPr>
          <p:blipFill>
            <a:blip r:embed="rId9"/>
            <a:stretch/>
          </p:blipFill>
          <p:spPr>
            <a:xfrm>
              <a:off x="9898920" y="5720760"/>
              <a:ext cx="1050840" cy="788760"/>
            </a:xfrm>
            <a:prstGeom prst="rect">
              <a:avLst/>
            </a:prstGeom>
            <a:ln w="0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 xmlns:p15="http://schemas.microsoft.com/office/powerpoint/2012/main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icture 5" descr=" t12l1.jpg                                                      000A5452Macintosh HD                   C4FA5709:"/>
          <p:cNvPicPr/>
          <p:nvPr/>
        </p:nvPicPr>
        <p:blipFill rotWithShape="1">
          <a:blip r:embed="rId2"/>
          <a:srcRect l="73156" t="52738" r="3236" b="1296"/>
          <a:stretch/>
        </p:blipFill>
        <p:spPr>
          <a:xfrm>
            <a:off x="10454277" y="1070868"/>
            <a:ext cx="1275894" cy="2418848"/>
          </a:xfrm>
          <a:prstGeom prst="rect">
            <a:avLst/>
          </a:prstGeom>
          <a:ln w="0">
            <a:noFill/>
          </a:ln>
        </p:spPr>
      </p:pic>
      <p:grpSp>
        <p:nvGrpSpPr>
          <p:cNvPr id="213" name="Grupo 16746"/>
          <p:cNvGrpSpPr/>
          <p:nvPr/>
        </p:nvGrpSpPr>
        <p:grpSpPr>
          <a:xfrm>
            <a:off x="385200" y="1147881"/>
            <a:ext cx="6919560" cy="4636800"/>
            <a:chOff x="422280" y="1446120"/>
            <a:chExt cx="6919560" cy="4636800"/>
          </a:xfrm>
        </p:grpSpPr>
        <p:grpSp>
          <p:nvGrpSpPr>
            <p:cNvPr id="214" name="2 Marcador de contenido"/>
            <p:cNvGrpSpPr/>
            <p:nvPr/>
          </p:nvGrpSpPr>
          <p:grpSpPr>
            <a:xfrm>
              <a:off x="422280" y="1446120"/>
              <a:ext cx="6919560" cy="4636800"/>
              <a:chOff x="422280" y="1446120"/>
              <a:chExt cx="6919560" cy="4636800"/>
            </a:xfrm>
          </p:grpSpPr>
          <p:sp>
            <p:nvSpPr>
              <p:cNvPr id="215" name="Rectángulo 214"/>
              <p:cNvSpPr/>
              <p:nvPr/>
            </p:nvSpPr>
            <p:spPr>
              <a:xfrm>
                <a:off x="422280" y="1446120"/>
                <a:ext cx="6919560" cy="46368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endParaRPr lang="es-ES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6" name="Rectángulo redondeado 215"/>
              <p:cNvSpPr/>
              <p:nvPr/>
            </p:nvSpPr>
            <p:spPr>
              <a:xfrm>
                <a:off x="422280" y="1446120"/>
                <a:ext cx="6919560" cy="771120"/>
              </a:xfrm>
              <a:prstGeom prst="roundRect">
                <a:avLst>
                  <a:gd name="adj" fmla="val 10000"/>
                </a:avLst>
              </a:prstGeom>
              <a:solidFill>
                <a:schemeClr val="bg2">
                  <a:lumMod val="75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endParaRPr lang="es-ES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7" name="Rectángulo 216"/>
              <p:cNvSpPr/>
              <p:nvPr/>
            </p:nvSpPr>
            <p:spPr>
              <a:xfrm>
                <a:off x="655920" y="1623600"/>
                <a:ext cx="424080" cy="424080"/>
              </a:xfrm>
              <a:prstGeom prst="rect">
                <a:avLst/>
              </a:prstGeom>
              <a:blipFill rotWithShape="0">
                <a:blip r:embed="rId3"/>
                <a:srcRect/>
                <a:stretch/>
              </a:blipFill>
              <a:ln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round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endParaRPr lang="es-ES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8" name="Rectángulo 217"/>
              <p:cNvSpPr/>
              <p:nvPr/>
            </p:nvSpPr>
            <p:spPr>
              <a:xfrm>
                <a:off x="1313640" y="1449720"/>
                <a:ext cx="6028200" cy="771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81720" tIns="81720" rIns="81720" bIns="81720" numCol="1" spcCol="1440" anchor="ctr">
                <a:noAutofit/>
              </a:bodyPr>
              <a:lstStyle/>
              <a:p>
                <a:pPr>
                  <a:lnSpc>
                    <a:spcPct val="100000"/>
                  </a:lnSpc>
                  <a:spcAft>
                    <a:spcPts val="629"/>
                  </a:spcAft>
                </a:pPr>
                <a:r>
                  <a:rPr lang="en-GB" sz="1800" b="1" u="sng" strike="noStrike" spc="-1" dirty="0" err="1">
                    <a:solidFill>
                      <a:schemeClr val="bg1"/>
                    </a:solidFill>
                    <a:uFillTx/>
                    <a:latin typeface="Tw Cen MT"/>
                  </a:rPr>
                  <a:t>Douleur</a:t>
                </a:r>
                <a:r>
                  <a:rPr lang="en-GB" sz="1800" b="1" u="sng" strike="noStrike" spc="-1" dirty="0">
                    <a:solidFill>
                      <a:schemeClr val="bg1"/>
                    </a:solidFill>
                    <a:uFillTx/>
                    <a:latin typeface="Tw Cen MT"/>
                  </a:rPr>
                  <a:t> </a:t>
                </a:r>
                <a:r>
                  <a:rPr lang="en-GB" sz="1800" b="1" u="sng" strike="noStrike" spc="-1" dirty="0" err="1">
                    <a:solidFill>
                      <a:schemeClr val="bg1"/>
                    </a:solidFill>
                    <a:uFillTx/>
                    <a:latin typeface="Tw Cen MT"/>
                  </a:rPr>
                  <a:t>lombaire</a:t>
                </a:r>
                <a:r>
                  <a:rPr lang="en-GB" sz="1800" b="1" u="sng" strike="noStrike" spc="-1" dirty="0">
                    <a:solidFill>
                      <a:schemeClr val="bg1"/>
                    </a:solidFill>
                    <a:uFillTx/>
                    <a:latin typeface="Tw Cen MT"/>
                  </a:rPr>
                  <a:t> </a:t>
                </a:r>
                <a:r>
                  <a:rPr lang="en-GB" sz="1800" b="1" u="sng" strike="noStrike" spc="-1" dirty="0" err="1">
                    <a:solidFill>
                      <a:schemeClr val="bg1"/>
                    </a:solidFill>
                    <a:uFillTx/>
                    <a:latin typeface="Tw Cen MT"/>
                  </a:rPr>
                  <a:t>basse</a:t>
                </a:r>
                <a:r>
                  <a:rPr lang="en-GB" sz="1800" b="1" u="sng" strike="noStrike" spc="-1" dirty="0">
                    <a:solidFill>
                      <a:schemeClr val="bg1"/>
                    </a:solidFill>
                    <a:uFillTx/>
                    <a:latin typeface="Tw Cen MT"/>
                  </a:rPr>
                  <a:t>:</a:t>
                </a:r>
                <a:r>
                  <a:rPr lang="en-GB" sz="1800" b="1" strike="noStrike" spc="-1" dirty="0">
                    <a:solidFill>
                      <a:schemeClr val="bg1"/>
                    </a:solidFill>
                    <a:uFillTx/>
                    <a:latin typeface="Tw Cen MT"/>
                  </a:rPr>
                  <a:t> </a:t>
                </a:r>
                <a:r>
                  <a:rPr lang="en-GB" sz="1800" b="0" strike="noStrike" spc="-1" dirty="0" err="1">
                    <a:solidFill>
                      <a:schemeClr val="bg1"/>
                    </a:solidFill>
                    <a:latin typeface="Tw Cen MT"/>
                  </a:rPr>
                  <a:t>Autour</a:t>
                </a:r>
                <a:r>
                  <a:rPr lang="en-GB" sz="1800" b="0" strike="noStrike" spc="-1" dirty="0">
                    <a:solidFill>
                      <a:schemeClr val="bg1"/>
                    </a:solidFill>
                    <a:latin typeface="Tw Cen MT"/>
                  </a:rPr>
                  <a:t> de </a:t>
                </a:r>
                <a:r>
                  <a:rPr lang="en-GB" sz="1800" b="0" strike="noStrike" spc="-1" dirty="0" err="1">
                    <a:solidFill>
                      <a:schemeClr val="bg1"/>
                    </a:solidFill>
                    <a:latin typeface="Tw Cen MT"/>
                  </a:rPr>
                  <a:t>l’articulación</a:t>
                </a:r>
                <a:r>
                  <a:rPr lang="en-GB" sz="1800" b="0" strike="noStrike" spc="-1" dirty="0">
                    <a:solidFill>
                      <a:schemeClr val="bg1"/>
                    </a:solidFill>
                    <a:latin typeface="Tw Cen MT"/>
                  </a:rPr>
                  <a:t> </a:t>
                </a:r>
                <a:r>
                  <a:rPr lang="en-GB" sz="1800" b="0" strike="noStrike" spc="-1" dirty="0" err="1">
                    <a:solidFill>
                      <a:schemeClr val="bg1"/>
                    </a:solidFill>
                    <a:latin typeface="Tw Cen MT"/>
                  </a:rPr>
                  <a:t>sacroiliaque</a:t>
                </a:r>
                <a:r>
                  <a:rPr lang="en-GB" sz="1800" b="0" strike="noStrike" spc="-1" dirty="0">
                    <a:solidFill>
                      <a:schemeClr val="bg1"/>
                    </a:solidFill>
                    <a:latin typeface="Tw Cen MT"/>
                  </a:rPr>
                  <a:t>.  Unilateral</a:t>
                </a:r>
                <a:endParaRPr lang="es-ES" sz="1800" b="0" strike="noStrike" spc="-1" dirty="0">
                  <a:solidFill>
                    <a:schemeClr val="bg1"/>
                  </a:solidFill>
                  <a:latin typeface="Arial"/>
                </a:endParaRPr>
              </a:p>
            </p:txBody>
          </p:sp>
          <p:sp>
            <p:nvSpPr>
              <p:cNvPr id="219" name="Rectángulo redondeado 218"/>
              <p:cNvSpPr/>
              <p:nvPr/>
            </p:nvSpPr>
            <p:spPr>
              <a:xfrm>
                <a:off x="422280" y="2414520"/>
                <a:ext cx="6919560" cy="771120"/>
              </a:xfrm>
              <a:prstGeom prst="roundRect">
                <a:avLst>
                  <a:gd name="adj" fmla="val 10000"/>
                </a:avLst>
              </a:prstGeom>
              <a:solidFill>
                <a:schemeClr val="bg2">
                  <a:lumMod val="75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endParaRPr lang="es-ES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20" name="Rectángulo 219"/>
              <p:cNvSpPr/>
              <p:nvPr/>
            </p:nvSpPr>
            <p:spPr>
              <a:xfrm>
                <a:off x="655920" y="2588040"/>
                <a:ext cx="424080" cy="424080"/>
              </a:xfrm>
              <a:prstGeom prst="rect">
                <a:avLst/>
              </a:prstGeom>
              <a:blipFill rotWithShape="0">
                <a:blip r:embed="rId4"/>
                <a:srcRect/>
                <a:stretch/>
              </a:blipFill>
              <a:ln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round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endParaRPr lang="es-ES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21" name="Rectángulo 220"/>
              <p:cNvSpPr/>
              <p:nvPr/>
            </p:nvSpPr>
            <p:spPr>
              <a:xfrm>
                <a:off x="1313640" y="2414520"/>
                <a:ext cx="6028200" cy="771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81720" tIns="81720" rIns="81720" bIns="81720" numCol="1" spcCol="1440" anchor="ctr">
                <a:noAutofit/>
              </a:bodyPr>
              <a:lstStyle/>
              <a:p>
                <a:pPr>
                  <a:lnSpc>
                    <a:spcPct val="100000"/>
                  </a:lnSpc>
                  <a:spcAft>
                    <a:spcPts val="629"/>
                  </a:spcAft>
                </a:pPr>
                <a:r>
                  <a:rPr lang="es-ES" sz="1800" b="1" u="sng" strike="noStrike" spc="-1" dirty="0" err="1">
                    <a:solidFill>
                      <a:schemeClr val="bg1"/>
                    </a:solidFill>
                    <a:uFillTx/>
                    <a:latin typeface="Tw Cen MT"/>
                  </a:rPr>
                  <a:t>Douleur</a:t>
                </a:r>
                <a:r>
                  <a:rPr lang="es-ES" sz="1800" b="1" u="sng" strike="noStrike" spc="-1" dirty="0">
                    <a:solidFill>
                      <a:schemeClr val="bg1"/>
                    </a:solidFill>
                    <a:uFillTx/>
                    <a:latin typeface="Tw Cen MT"/>
                  </a:rPr>
                  <a:t> </a:t>
                </a:r>
                <a:r>
                  <a:rPr lang="es-ES" sz="1800" b="1" u="sng" strike="noStrike" spc="-1" dirty="0" err="1">
                    <a:solidFill>
                      <a:schemeClr val="bg1"/>
                    </a:solidFill>
                    <a:uFillTx/>
                    <a:latin typeface="Tw Cen MT"/>
                  </a:rPr>
                  <a:t>pseudoviscerale</a:t>
                </a:r>
                <a:r>
                  <a:rPr lang="es-ES" sz="1800" b="0" strike="noStrike" spc="-1" dirty="0">
                    <a:solidFill>
                      <a:schemeClr val="bg1"/>
                    </a:solidFill>
                    <a:latin typeface="Tw Cen MT"/>
                  </a:rPr>
                  <a:t>: </a:t>
                </a:r>
                <a:r>
                  <a:rPr lang="es-ES" sz="1800" b="0" strike="noStrike" spc="-1" dirty="0" err="1">
                    <a:solidFill>
                      <a:schemeClr val="bg1"/>
                    </a:solidFill>
                    <a:latin typeface="Tw Cen MT"/>
                  </a:rPr>
                  <a:t>gynécologique</a:t>
                </a:r>
                <a:r>
                  <a:rPr lang="es-ES" sz="1800" b="0" strike="noStrike" spc="-1" dirty="0">
                    <a:solidFill>
                      <a:schemeClr val="bg1"/>
                    </a:solidFill>
                    <a:latin typeface="Tw Cen MT"/>
                  </a:rPr>
                  <a:t>, renal, intestinal…</a:t>
                </a:r>
                <a:endParaRPr lang="es-ES" sz="1800" b="0" strike="noStrike" spc="-1" dirty="0">
                  <a:solidFill>
                    <a:schemeClr val="bg1"/>
                  </a:solidFill>
                  <a:latin typeface="Arial"/>
                </a:endParaRPr>
              </a:p>
            </p:txBody>
          </p:sp>
          <p:sp>
            <p:nvSpPr>
              <p:cNvPr id="222" name="Rectángulo redondeado 221"/>
              <p:cNvSpPr/>
              <p:nvPr/>
            </p:nvSpPr>
            <p:spPr>
              <a:xfrm>
                <a:off x="422280" y="3405240"/>
                <a:ext cx="6919560" cy="771120"/>
              </a:xfrm>
              <a:prstGeom prst="roundRect">
                <a:avLst>
                  <a:gd name="adj" fmla="val 10000"/>
                </a:avLst>
              </a:prstGeom>
              <a:solidFill>
                <a:schemeClr val="bg2">
                  <a:lumMod val="75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endParaRPr lang="es-ES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23" name="Rectángulo 222"/>
              <p:cNvSpPr/>
              <p:nvPr/>
            </p:nvSpPr>
            <p:spPr>
              <a:xfrm>
                <a:off x="655920" y="3552480"/>
                <a:ext cx="424080" cy="424080"/>
              </a:xfrm>
              <a:prstGeom prst="rect">
                <a:avLst/>
              </a:prstGeom>
              <a:blipFill rotWithShape="0">
                <a:blip r:embed="rId5"/>
                <a:srcRect/>
                <a:stretch/>
              </a:blipFill>
              <a:ln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round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endParaRPr lang="es-ES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24" name="Rectángulo 223"/>
              <p:cNvSpPr/>
              <p:nvPr/>
            </p:nvSpPr>
            <p:spPr>
              <a:xfrm>
                <a:off x="1313640" y="3378960"/>
                <a:ext cx="6028200" cy="771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81720" tIns="81720" rIns="81720" bIns="81720" numCol="1" spcCol="1440" anchor="ctr">
                <a:noAutofit/>
              </a:bodyPr>
              <a:lstStyle/>
              <a:p>
                <a:pPr>
                  <a:lnSpc>
                    <a:spcPct val="100000"/>
                  </a:lnSpc>
                  <a:spcAft>
                    <a:spcPts val="629"/>
                  </a:spcAft>
                </a:pPr>
                <a:r>
                  <a:rPr lang="es-ES" sz="1800" b="0" strike="noStrike" spc="-1" dirty="0" err="1">
                    <a:solidFill>
                      <a:schemeClr val="bg1"/>
                    </a:solidFill>
                    <a:latin typeface="Tw Cen MT"/>
                  </a:rPr>
                  <a:t>Douleur</a:t>
                </a:r>
                <a:r>
                  <a:rPr lang="es-ES" sz="1800" b="0" strike="noStrike" spc="-1" dirty="0">
                    <a:solidFill>
                      <a:schemeClr val="bg1"/>
                    </a:solidFill>
                    <a:latin typeface="Tw Cen MT"/>
                  </a:rPr>
                  <a:t> de </a:t>
                </a:r>
                <a:r>
                  <a:rPr lang="es-ES" sz="1800" b="0" strike="noStrike" spc="-1" dirty="0" err="1">
                    <a:solidFill>
                      <a:schemeClr val="bg1"/>
                    </a:solidFill>
                    <a:latin typeface="Tw Cen MT"/>
                  </a:rPr>
                  <a:t>fausse</a:t>
                </a:r>
                <a:r>
                  <a:rPr lang="es-ES" sz="1800" b="0" strike="noStrike" spc="-1" dirty="0">
                    <a:solidFill>
                      <a:schemeClr val="bg1"/>
                    </a:solidFill>
                    <a:latin typeface="Tw Cen MT"/>
                  </a:rPr>
                  <a:t> </a:t>
                </a:r>
                <a:r>
                  <a:rPr lang="es-ES" sz="1800" b="0" strike="noStrike" spc="-1" dirty="0" err="1">
                    <a:solidFill>
                      <a:schemeClr val="bg1"/>
                    </a:solidFill>
                    <a:latin typeface="Tw Cen MT"/>
                  </a:rPr>
                  <a:t>bursite</a:t>
                </a:r>
                <a:r>
                  <a:rPr lang="es-ES" sz="1800" b="0" strike="noStrike" spc="-1" dirty="0">
                    <a:solidFill>
                      <a:schemeClr val="bg1"/>
                    </a:solidFill>
                    <a:latin typeface="Tw Cen MT"/>
                  </a:rPr>
                  <a:t> </a:t>
                </a:r>
                <a:r>
                  <a:rPr lang="es-ES" sz="1800" b="0" strike="noStrike" spc="-1" dirty="0" err="1">
                    <a:solidFill>
                      <a:schemeClr val="bg1"/>
                    </a:solidFill>
                    <a:latin typeface="Tw Cen MT"/>
                  </a:rPr>
                  <a:t>trochantéreenne</a:t>
                </a:r>
                <a:r>
                  <a:rPr lang="es-ES" sz="1800" b="0" strike="noStrike" spc="-1" dirty="0">
                    <a:solidFill>
                      <a:schemeClr val="bg1"/>
                    </a:solidFill>
                    <a:latin typeface="Tw Cen MT"/>
                  </a:rPr>
                  <a:t>, </a:t>
                </a:r>
                <a:r>
                  <a:rPr lang="es-ES" sz="1800" b="0" strike="noStrike" spc="-1" dirty="0" err="1">
                    <a:solidFill>
                      <a:schemeClr val="bg1"/>
                    </a:solidFill>
                    <a:latin typeface="Tw Cen MT"/>
                  </a:rPr>
                  <a:t>douleur</a:t>
                </a:r>
                <a:r>
                  <a:rPr lang="es-ES" sz="1800" b="0" strike="noStrike" spc="-1" dirty="0">
                    <a:solidFill>
                      <a:schemeClr val="bg1"/>
                    </a:solidFill>
                    <a:latin typeface="Tw Cen MT"/>
                  </a:rPr>
                  <a:t> de </a:t>
                </a:r>
                <a:r>
                  <a:rPr lang="es-ES" sz="1800" b="0" strike="noStrike" spc="-1" dirty="0" err="1">
                    <a:solidFill>
                      <a:schemeClr val="bg1"/>
                    </a:solidFill>
                    <a:latin typeface="Tw Cen MT"/>
                  </a:rPr>
                  <a:t>hanche</a:t>
                </a:r>
                <a:r>
                  <a:rPr lang="es-ES" sz="1800" b="0" strike="noStrike" spc="-1" dirty="0">
                    <a:solidFill>
                      <a:schemeClr val="bg1"/>
                    </a:solidFill>
                    <a:latin typeface="Tw Cen MT"/>
                  </a:rPr>
                  <a:t> o </a:t>
                </a:r>
                <a:r>
                  <a:rPr lang="es-ES" sz="1800" b="0" strike="noStrike" spc="-1" dirty="0" err="1">
                    <a:solidFill>
                      <a:schemeClr val="bg1"/>
                    </a:solidFill>
                    <a:latin typeface="Tw Cen MT"/>
                  </a:rPr>
                  <a:t>douleur</a:t>
                </a:r>
                <a:r>
                  <a:rPr lang="es-ES" sz="1800" b="0" strike="noStrike" spc="-1" dirty="0">
                    <a:solidFill>
                      <a:schemeClr val="bg1"/>
                    </a:solidFill>
                    <a:latin typeface="Tw Cen MT"/>
                  </a:rPr>
                  <a:t> inguinal. </a:t>
                </a:r>
                <a:r>
                  <a:rPr lang="es-ES" sz="1800" b="0" strike="noStrike" spc="-1" dirty="0" err="1">
                    <a:solidFill>
                      <a:schemeClr val="bg1"/>
                    </a:solidFill>
                    <a:latin typeface="Tw Cen MT"/>
                  </a:rPr>
                  <a:t>Irradiations</a:t>
                </a:r>
                <a:r>
                  <a:rPr lang="es-ES" sz="1800" b="0" strike="noStrike" spc="-1" dirty="0">
                    <a:solidFill>
                      <a:schemeClr val="bg1"/>
                    </a:solidFill>
                    <a:latin typeface="Tw Cen MT"/>
                  </a:rPr>
                  <a:t> </a:t>
                </a:r>
                <a:r>
                  <a:rPr lang="es-ES" sz="1800" b="0" strike="noStrike" spc="-1" dirty="0" err="1">
                    <a:solidFill>
                      <a:schemeClr val="bg1"/>
                    </a:solidFill>
                    <a:latin typeface="Tw Cen MT"/>
                  </a:rPr>
                  <a:t>pseudociatiques</a:t>
                </a:r>
                <a:r>
                  <a:rPr lang="es-ES" sz="1800" b="0" strike="noStrike" spc="-1" dirty="0">
                    <a:solidFill>
                      <a:schemeClr val="bg1"/>
                    </a:solidFill>
                    <a:latin typeface="Tw Cen MT"/>
                  </a:rPr>
                  <a:t>.</a:t>
                </a:r>
                <a:endParaRPr lang="es-ES" sz="1800" b="0" strike="noStrike" spc="-1" dirty="0">
                  <a:solidFill>
                    <a:schemeClr val="bg1"/>
                  </a:solidFill>
                  <a:latin typeface="Arial"/>
                </a:endParaRPr>
              </a:p>
            </p:txBody>
          </p:sp>
          <p:sp>
            <p:nvSpPr>
              <p:cNvPr id="225" name="Rectángulo redondeado 224"/>
              <p:cNvSpPr/>
              <p:nvPr/>
            </p:nvSpPr>
            <p:spPr>
              <a:xfrm>
                <a:off x="422280" y="4343400"/>
                <a:ext cx="6919560" cy="771120"/>
              </a:xfrm>
              <a:prstGeom prst="roundRect">
                <a:avLst>
                  <a:gd name="adj" fmla="val 10000"/>
                </a:avLst>
              </a:prstGeom>
              <a:solidFill>
                <a:schemeClr val="bg2">
                  <a:lumMod val="75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endParaRPr lang="es-ES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26" name="Rectángulo 225"/>
              <p:cNvSpPr/>
              <p:nvPr/>
            </p:nvSpPr>
            <p:spPr>
              <a:xfrm>
                <a:off x="655920" y="4517280"/>
                <a:ext cx="424080" cy="424080"/>
              </a:xfrm>
              <a:prstGeom prst="rect">
                <a:avLst/>
              </a:prstGeom>
              <a:blipFill rotWithShape="0">
                <a:blip r:embed="rId6"/>
                <a:srcRect/>
                <a:stretch/>
              </a:blipFill>
              <a:ln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round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endParaRPr lang="es-ES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27" name="Rectángulo 226"/>
              <p:cNvSpPr/>
              <p:nvPr/>
            </p:nvSpPr>
            <p:spPr>
              <a:xfrm>
                <a:off x="1313640" y="4343400"/>
                <a:ext cx="6028200" cy="771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81720" tIns="81720" rIns="81720" bIns="81720" numCol="1" spcCol="1440" anchor="ctr">
                <a:noAutofit/>
              </a:bodyPr>
              <a:lstStyle/>
              <a:p>
                <a:pPr>
                  <a:lnSpc>
                    <a:spcPct val="100000"/>
                  </a:lnSpc>
                  <a:spcAft>
                    <a:spcPts val="700"/>
                  </a:spcAft>
                </a:pPr>
                <a:r>
                  <a:rPr lang="en-GB" sz="2000" b="0" strike="noStrike" spc="-1" dirty="0">
                    <a:solidFill>
                      <a:srgbClr val="000000"/>
                    </a:solidFill>
                    <a:latin typeface="Tw Cen MT"/>
                  </a:rPr>
                  <a:t> </a:t>
                </a:r>
                <a:r>
                  <a:rPr lang="es-ES" sz="1800" b="1" u="sng" strike="noStrike" spc="-1" dirty="0" err="1">
                    <a:solidFill>
                      <a:schemeClr val="bg1"/>
                    </a:solidFill>
                    <a:latin typeface="Tw Cen MT"/>
                  </a:rPr>
                  <a:t>Douleur</a:t>
                </a:r>
                <a:r>
                  <a:rPr lang="es-ES" sz="1800" b="1" u="sng" strike="noStrike" spc="-1" dirty="0">
                    <a:solidFill>
                      <a:schemeClr val="bg1"/>
                    </a:solidFill>
                    <a:latin typeface="Tw Cen MT"/>
                  </a:rPr>
                  <a:t> </a:t>
                </a:r>
                <a:r>
                  <a:rPr lang="es-ES" sz="1800" b="1" u="sng" strike="noStrike" spc="-1" dirty="0" err="1">
                    <a:solidFill>
                      <a:schemeClr val="bg1"/>
                    </a:solidFill>
                    <a:latin typeface="Tw Cen MT"/>
                  </a:rPr>
                  <a:t>pubien</a:t>
                </a:r>
                <a:r>
                  <a:rPr lang="es-ES" sz="1800" b="1" u="sng" strike="noStrike" spc="-1" dirty="0">
                    <a:solidFill>
                      <a:schemeClr val="bg1"/>
                    </a:solidFill>
                    <a:latin typeface="Tw Cen MT"/>
                  </a:rPr>
                  <a:t> </a:t>
                </a:r>
                <a:r>
                  <a:rPr lang="es-ES" sz="1800" b="0" strike="noStrike" spc="-1" dirty="0">
                    <a:solidFill>
                      <a:schemeClr val="bg1"/>
                    </a:solidFill>
                    <a:latin typeface="Tw Cen MT"/>
                  </a:rPr>
                  <a:t>à la </a:t>
                </a:r>
                <a:r>
                  <a:rPr lang="es-ES" sz="1800" b="0" strike="noStrike" spc="-1" dirty="0" err="1">
                    <a:solidFill>
                      <a:schemeClr val="bg1"/>
                    </a:solidFill>
                    <a:latin typeface="Tw Cen MT"/>
                  </a:rPr>
                  <a:t>palpation</a:t>
                </a:r>
                <a:r>
                  <a:rPr lang="es-ES" sz="1800" b="0" strike="noStrike" spc="-1" dirty="0">
                    <a:solidFill>
                      <a:schemeClr val="bg1"/>
                    </a:solidFill>
                    <a:latin typeface="Tw Cen MT"/>
                  </a:rPr>
                  <a:t> (&gt; 30%)</a:t>
                </a:r>
                <a:endParaRPr lang="es-ES" sz="1800" b="0" strike="noStrike" spc="-1" dirty="0">
                  <a:solidFill>
                    <a:schemeClr val="bg1"/>
                  </a:solidFill>
                  <a:latin typeface="Arial"/>
                </a:endParaRPr>
              </a:p>
            </p:txBody>
          </p:sp>
          <p:sp>
            <p:nvSpPr>
              <p:cNvPr id="228" name="Rectángulo redondeado 227"/>
              <p:cNvSpPr/>
              <p:nvPr/>
            </p:nvSpPr>
            <p:spPr>
              <a:xfrm>
                <a:off x="422280" y="5311800"/>
                <a:ext cx="6919560" cy="771120"/>
              </a:xfrm>
              <a:prstGeom prst="roundRect">
                <a:avLst>
                  <a:gd name="adj" fmla="val 10000"/>
                </a:avLst>
              </a:prstGeom>
              <a:solidFill>
                <a:schemeClr val="bg2">
                  <a:lumMod val="75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endParaRPr lang="es-ES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29" name="Rectángulo 228"/>
              <p:cNvSpPr/>
              <p:nvPr/>
            </p:nvSpPr>
            <p:spPr>
              <a:xfrm>
                <a:off x="669600" y="5396040"/>
                <a:ext cx="424080" cy="424080"/>
              </a:xfrm>
              <a:prstGeom prst="rect">
                <a:avLst/>
              </a:prstGeom>
              <a:solidFill>
                <a:schemeClr val="accent1">
                  <a:hueOff val="0"/>
                  <a:satOff val="0"/>
                  <a:lumOff val="0"/>
                  <a:alphaOff val="0"/>
                </a:schemeClr>
              </a:solidFill>
              <a:ln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round/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endParaRPr lang="es-ES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30" name="Rectángulo 229"/>
              <p:cNvSpPr/>
              <p:nvPr/>
            </p:nvSpPr>
            <p:spPr>
              <a:xfrm>
                <a:off x="1313640" y="5308200"/>
                <a:ext cx="6028200" cy="771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81720" tIns="81720" rIns="81720" bIns="81720" numCol="1" spcCol="1440" anchor="ctr">
                <a:noAutofit/>
              </a:bodyPr>
              <a:lstStyle/>
              <a:p>
                <a:pPr>
                  <a:lnSpc>
                    <a:spcPct val="100000"/>
                  </a:lnSpc>
                  <a:spcAft>
                    <a:spcPts val="629"/>
                  </a:spcAft>
                </a:pPr>
                <a:r>
                  <a:rPr lang="es-ES" sz="1800" b="0" strike="noStrike" spc="-1" dirty="0" err="1">
                    <a:solidFill>
                      <a:schemeClr val="bg1"/>
                    </a:solidFill>
                    <a:latin typeface="Tw Cen MT"/>
                  </a:rPr>
                  <a:t>Météorisme</a:t>
                </a:r>
                <a:r>
                  <a:rPr lang="es-ES" sz="1800" b="0" strike="noStrike" spc="-1" dirty="0">
                    <a:solidFill>
                      <a:schemeClr val="bg1"/>
                    </a:solidFill>
                    <a:latin typeface="Tw Cen MT"/>
                  </a:rPr>
                  <a:t> abdominal </a:t>
                </a:r>
                <a:r>
                  <a:rPr lang="es-ES" sz="1800" b="0" strike="noStrike" spc="-1" dirty="0" err="1">
                    <a:solidFill>
                      <a:schemeClr val="bg1"/>
                    </a:solidFill>
                    <a:latin typeface="Tw Cen MT"/>
                  </a:rPr>
                  <a:t>fréquent</a:t>
                </a:r>
                <a:endParaRPr lang="es-ES" sz="1800" b="0" strike="noStrike" spc="-1" dirty="0">
                  <a:solidFill>
                    <a:schemeClr val="bg1"/>
                  </a:solidFill>
                  <a:latin typeface="Arial"/>
                </a:endParaRPr>
              </a:p>
            </p:txBody>
          </p:sp>
        </p:grpSp>
        <p:pic>
          <p:nvPicPr>
            <p:cNvPr id="231" name="Gráfico 16739" descr="Estómago"/>
            <p:cNvPicPr/>
            <p:nvPr/>
          </p:nvPicPr>
          <p:blipFill>
            <a:blip r:embed="rId7"/>
            <a:stretch/>
          </p:blipFill>
          <p:spPr>
            <a:xfrm>
              <a:off x="651240" y="5391000"/>
              <a:ext cx="460800" cy="460800"/>
            </a:xfrm>
            <a:prstGeom prst="rect">
              <a:avLst/>
            </a:prstGeom>
            <a:ln w="0">
              <a:solidFill>
                <a:srgbClr val="FFFFFF"/>
              </a:solidFill>
            </a:ln>
          </p:spPr>
        </p:pic>
      </p:grpSp>
      <p:pic>
        <p:nvPicPr>
          <p:cNvPr id="232" name="Picture 5" descr=" t12l1.jpg                                                      000A5452Macintosh HD                   C4FA5709:"/>
          <p:cNvPicPr/>
          <p:nvPr/>
        </p:nvPicPr>
        <p:blipFill>
          <a:blip r:embed="rId2"/>
          <a:srcRect l="3649" t="-445" r="107" b="51871"/>
          <a:stretch/>
        </p:blipFill>
        <p:spPr>
          <a:xfrm>
            <a:off x="7415557" y="3631985"/>
            <a:ext cx="4438800" cy="2174760"/>
          </a:xfrm>
          <a:prstGeom prst="rect">
            <a:avLst/>
          </a:prstGeom>
          <a:ln w="0">
            <a:noFill/>
          </a:ln>
        </p:spPr>
      </p:pic>
      <p:sp>
        <p:nvSpPr>
          <p:cNvPr id="233" name="PlaceHolder 2"/>
          <p:cNvSpPr>
            <a:spLocks noGrp="1"/>
          </p:cNvSpPr>
          <p:nvPr>
            <p:ph type="title"/>
          </p:nvPr>
        </p:nvSpPr>
        <p:spPr>
          <a:xfrm>
            <a:off x="1338120" y="360720"/>
            <a:ext cx="10364040" cy="612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es-ES" sz="3200" b="1" strike="noStrike" spc="-1" dirty="0">
                <a:solidFill>
                  <a:srgbClr val="262626"/>
                </a:solidFill>
                <a:latin typeface="Century Gothic"/>
              </a:rPr>
              <a:t>SYNDROME DE LA CHARNIÈRE THORACO-LOMBAIRE </a:t>
            </a:r>
            <a:endParaRPr lang="es-ES" sz="3200" b="0" strike="noStrike" spc="-1" dirty="0">
              <a:solidFill>
                <a:srgbClr val="000000"/>
              </a:solidFill>
              <a:latin typeface="Century Gothic"/>
            </a:endParaRPr>
          </a:p>
        </p:txBody>
      </p:sp>
      <p:grpSp>
        <p:nvGrpSpPr>
          <p:cNvPr id="234" name="Grupo 9"/>
          <p:cNvGrpSpPr/>
          <p:nvPr/>
        </p:nvGrpSpPr>
        <p:grpSpPr>
          <a:xfrm>
            <a:off x="9899986" y="5806745"/>
            <a:ext cx="1954371" cy="773176"/>
            <a:chOff x="9722880" y="5685480"/>
            <a:chExt cx="1926360" cy="798840"/>
          </a:xfrm>
        </p:grpSpPr>
        <p:pic>
          <p:nvPicPr>
            <p:cNvPr id="235" name="Imagen 4120" descr="Imagen que contiene Diagrama&#10;&#10;Descripción generada automáticamente"/>
            <p:cNvPicPr/>
            <p:nvPr/>
          </p:nvPicPr>
          <p:blipFill>
            <a:blip r:embed="rId8"/>
            <a:stretch/>
          </p:blipFill>
          <p:spPr>
            <a:xfrm>
              <a:off x="10774080" y="5685480"/>
              <a:ext cx="875160" cy="7988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36" name="Picture 10"/>
            <p:cNvPicPr/>
            <p:nvPr/>
          </p:nvPicPr>
          <p:blipFill>
            <a:blip r:embed="rId9"/>
            <a:stretch/>
          </p:blipFill>
          <p:spPr>
            <a:xfrm>
              <a:off x="9722880" y="5685480"/>
              <a:ext cx="1050840" cy="78876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200" y="5959842"/>
            <a:ext cx="2706859" cy="585267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11"/>
          <a:srcRect t="17387"/>
          <a:stretch/>
        </p:blipFill>
        <p:spPr>
          <a:xfrm>
            <a:off x="7415557" y="1070868"/>
            <a:ext cx="2927923" cy="241884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4011992" y="365400"/>
            <a:ext cx="4331908" cy="6134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0000"/>
          </a:bodyPr>
          <a:lstStyle/>
          <a:p>
            <a:pPr indent="0">
              <a:lnSpc>
                <a:spcPct val="90000"/>
              </a:lnSpc>
              <a:buNone/>
            </a:pPr>
            <a:r>
              <a:rPr lang="es-ES" sz="4800" b="1" strike="noStrike" spc="-1" dirty="0">
                <a:solidFill>
                  <a:srgbClr val="262626"/>
                </a:solidFill>
                <a:latin typeface="Century Gothic"/>
              </a:rPr>
              <a:t>DIAGNOSTIQUE</a:t>
            </a:r>
            <a:endParaRPr lang="es-ES" sz="4800" b="0" strike="noStrike" spc="-1" dirty="0">
              <a:solidFill>
                <a:srgbClr val="000000"/>
              </a:solidFill>
              <a:latin typeface="Century Gothic"/>
            </a:endParaRPr>
          </a:p>
        </p:txBody>
      </p:sp>
      <p:graphicFrame>
        <p:nvGraphicFramePr>
          <p:cNvPr id="2" name="Diagram1"/>
          <p:cNvGraphicFramePr/>
          <p:nvPr>
            <p:extLst>
              <p:ext uri="{D42A27DB-BD31-4B8C-83A1-F6EECF244321}">
                <p14:modId xmlns:p14="http://schemas.microsoft.com/office/powerpoint/2010/main" val="4024093463"/>
              </p:ext>
            </p:extLst>
          </p:nvPr>
        </p:nvGraphicFramePr>
        <p:xfrm>
          <a:off x="869843" y="874980"/>
          <a:ext cx="8101440" cy="527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40" name="Grupo 5"/>
          <p:cNvGrpSpPr/>
          <p:nvPr/>
        </p:nvGrpSpPr>
        <p:grpSpPr>
          <a:xfrm>
            <a:off x="9731880" y="5758200"/>
            <a:ext cx="1926360" cy="798840"/>
            <a:chOff x="9731880" y="5758200"/>
            <a:chExt cx="1926360" cy="798840"/>
          </a:xfrm>
        </p:grpSpPr>
        <p:pic>
          <p:nvPicPr>
            <p:cNvPr id="241" name="Imagen 4120" descr="Imagen que contiene Diagrama&#10;&#10;Descripción generada automáticamente"/>
            <p:cNvPicPr/>
            <p:nvPr/>
          </p:nvPicPr>
          <p:blipFill>
            <a:blip r:embed="rId7"/>
            <a:stretch/>
          </p:blipFill>
          <p:spPr>
            <a:xfrm>
              <a:off x="10783080" y="5758200"/>
              <a:ext cx="875160" cy="7988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42" name="Picture 10"/>
            <p:cNvPicPr/>
            <p:nvPr/>
          </p:nvPicPr>
          <p:blipFill>
            <a:blip r:embed="rId8"/>
            <a:stretch/>
          </p:blipFill>
          <p:spPr>
            <a:xfrm>
              <a:off x="9731880" y="5758200"/>
              <a:ext cx="1050840" cy="78876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43" name="Imagen 8"/>
          <p:cNvPicPr/>
          <p:nvPr/>
        </p:nvPicPr>
        <p:blipFill>
          <a:blip r:embed="rId9"/>
          <a:srcRect b="6910"/>
          <a:stretch/>
        </p:blipFill>
        <p:spPr>
          <a:xfrm>
            <a:off x="9194276" y="978840"/>
            <a:ext cx="2776680" cy="3437640"/>
          </a:xfrm>
          <a:prstGeom prst="rect">
            <a:avLst/>
          </a:prstGeom>
          <a:ln w="0"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6416" y="5961693"/>
            <a:ext cx="2706859" cy="58526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avon">
  <a:themeElements>
    <a:clrScheme name="Savon">
      <a:dk1>
        <a:srgbClr val="000000"/>
      </a:dk1>
      <a:lt1>
        <a:srgbClr val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avon">
  <a:themeElements>
    <a:clrScheme name="Savon">
      <a:dk1>
        <a:srgbClr val="000000"/>
      </a:dk1>
      <a:lt1>
        <a:srgbClr val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2848</TotalTime>
  <Words>548</Words>
  <Application>Microsoft Macintosh PowerPoint</Application>
  <PresentationFormat>Grand écran</PresentationFormat>
  <Paragraphs>78</Paragraphs>
  <Slides>14</Slides>
  <Notes>4</Notes>
  <HiddenSlides>0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6" baseType="lpstr">
      <vt:lpstr>Arial</vt:lpstr>
      <vt:lpstr>Calibri</vt:lpstr>
      <vt:lpstr>Century Gothic</vt:lpstr>
      <vt:lpstr>Congenial Black</vt:lpstr>
      <vt:lpstr>Garamond</vt:lpstr>
      <vt:lpstr>Symbol</vt:lpstr>
      <vt:lpstr>Times New Roman</vt:lpstr>
      <vt:lpstr>Tw Cen MT</vt:lpstr>
      <vt:lpstr>Wingdings</vt:lpstr>
      <vt:lpstr>Savon</vt:lpstr>
      <vt:lpstr>Savon</vt:lpstr>
      <vt:lpstr>Document</vt:lpstr>
      <vt:lpstr>Les dysfonctions vertébrales chez les footballeurs. Mon expérience en Première Division Espagnole</vt:lpstr>
      <vt:lpstr>Présentation PowerPoint</vt:lpstr>
      <vt:lpstr>INTRODUCTION</vt:lpstr>
      <vt:lpstr>INTRODUCTION</vt:lpstr>
      <vt:lpstr>ÉPIDÉMIOLOGIE</vt:lpstr>
      <vt:lpstr>ÉPIDÉMIOLOGIE</vt:lpstr>
      <vt:lpstr>SYNDROME DE LA CHARNIÈRE THORACO-LOMBAIRE </vt:lpstr>
      <vt:lpstr>SYNDROME DE LA CHARNIÈRE THORACO-LOMBAIRE </vt:lpstr>
      <vt:lpstr>DIAGNOSTIQUE</vt:lpstr>
      <vt:lpstr>Présentation PowerPoint</vt:lpstr>
      <vt:lpstr>Présentation PowerPoint</vt:lpstr>
      <vt:lpstr>Présentation PowerPoint</vt:lpstr>
      <vt:lpstr>TRAITEMENT</vt:lpstr>
      <vt:lpstr>MERCI DE VOTRE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Valoración del raquis en MM</dc:title>
  <dc:subject/>
  <dc:creator>Usuario de Windows</dc:creator>
  <dc:description/>
  <cp:lastModifiedBy>Marc ROZENBLAT</cp:lastModifiedBy>
  <cp:revision>886</cp:revision>
  <dcterms:created xsi:type="dcterms:W3CDTF">2020-10-18T11:17:45Z</dcterms:created>
  <dcterms:modified xsi:type="dcterms:W3CDTF">2024-06-01T08:11:32Z</dcterms:modified>
  <dc:language>es-ES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3</vt:i4>
  </property>
  <property fmtid="{D5CDD505-2E9C-101B-9397-08002B2CF9AE}" pid="3" name="PresentationFormat">
    <vt:lpwstr>Panorámica</vt:lpwstr>
  </property>
  <property fmtid="{D5CDD505-2E9C-101B-9397-08002B2CF9AE}" pid="4" name="Slides">
    <vt:i4>18</vt:i4>
  </property>
</Properties>
</file>